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50" r:id="rId2"/>
  </p:sldMasterIdLst>
  <p:notesMasterIdLst>
    <p:notesMasterId r:id="rId30"/>
  </p:notesMasterIdLst>
  <p:sldIdLst>
    <p:sldId id="480" r:id="rId3"/>
    <p:sldId id="418" r:id="rId4"/>
    <p:sldId id="419" r:id="rId5"/>
    <p:sldId id="420" r:id="rId6"/>
    <p:sldId id="422" r:id="rId7"/>
    <p:sldId id="425" r:id="rId8"/>
    <p:sldId id="426" r:id="rId9"/>
    <p:sldId id="428" r:id="rId10"/>
    <p:sldId id="430" r:id="rId11"/>
    <p:sldId id="429" r:id="rId12"/>
    <p:sldId id="431" r:id="rId13"/>
    <p:sldId id="432" r:id="rId14"/>
    <p:sldId id="427" r:id="rId15"/>
    <p:sldId id="442" r:id="rId16"/>
    <p:sldId id="514" r:id="rId17"/>
    <p:sldId id="444" r:id="rId18"/>
    <p:sldId id="445" r:id="rId19"/>
    <p:sldId id="515" r:id="rId20"/>
    <p:sldId id="471" r:id="rId21"/>
    <p:sldId id="518" r:id="rId22"/>
    <p:sldId id="517" r:id="rId23"/>
    <p:sldId id="516" r:id="rId24"/>
    <p:sldId id="519" r:id="rId25"/>
    <p:sldId id="520" r:id="rId26"/>
    <p:sldId id="470" r:id="rId27"/>
    <p:sldId id="479" r:id="rId28"/>
    <p:sldId id="47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34BEE3"/>
    <a:srgbClr val="6A9B68"/>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91849" autoAdjust="0"/>
  </p:normalViewPr>
  <p:slideViewPr>
    <p:cSldViewPr>
      <p:cViewPr varScale="1">
        <p:scale>
          <a:sx n="57" d="100"/>
          <a:sy n="57" d="100"/>
        </p:scale>
        <p:origin x="1080"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1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5968C-8A1B-B922-B29C-8B954EB474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vl1pPr>
          </a:lstStyle>
          <a:p>
            <a:pPr>
              <a:defRPr/>
            </a:pPr>
            <a:endParaRPr lang="en-US"/>
          </a:p>
        </p:txBody>
      </p:sp>
      <p:sp>
        <p:nvSpPr>
          <p:cNvPr id="3" name="Date Placeholder 2">
            <a:extLst>
              <a:ext uri="{FF2B5EF4-FFF2-40B4-BE49-F238E27FC236}">
                <a16:creationId xmlns:a16="http://schemas.microsoft.com/office/drawing/2014/main" id="{00B7BF08-8BB8-BA57-15A4-485E86A9E1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5320F42-37FE-40A0-A6CC-B04CD61381BB}" type="datetimeFigureOut">
              <a:rPr lang="en-US"/>
              <a:pPr>
                <a:defRPr/>
              </a:pPr>
              <a:t>2/15/2023</a:t>
            </a:fld>
            <a:endParaRPr lang="en-US" dirty="0"/>
          </a:p>
        </p:txBody>
      </p:sp>
      <p:sp>
        <p:nvSpPr>
          <p:cNvPr id="4" name="Slide Image Placeholder 3">
            <a:extLst>
              <a:ext uri="{FF2B5EF4-FFF2-40B4-BE49-F238E27FC236}">
                <a16:creationId xmlns:a16="http://schemas.microsoft.com/office/drawing/2014/main" id="{E5EB3034-6D24-78D4-3E10-B7D5989611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ED9CE7A-7637-022C-35D7-45EED74EFE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A2F254-42FD-1900-C35B-6579B6CACD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vl1pPr>
          </a:lstStyle>
          <a:p>
            <a:pPr>
              <a:defRPr/>
            </a:pPr>
            <a:endParaRPr lang="en-US"/>
          </a:p>
        </p:txBody>
      </p:sp>
      <p:sp>
        <p:nvSpPr>
          <p:cNvPr id="7" name="Slide Number Placeholder 6">
            <a:extLst>
              <a:ext uri="{FF2B5EF4-FFF2-40B4-BE49-F238E27FC236}">
                <a16:creationId xmlns:a16="http://schemas.microsoft.com/office/drawing/2014/main" id="{94735AD3-5492-39B5-8F03-4E27A27938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701E38-9308-490D-A01B-35F5B0FA5B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E59970-1871-3284-6E7D-5F9FCD45E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639075-7520-F77E-BC09-381DAE77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a:extLst>
              <a:ext uri="{FF2B5EF4-FFF2-40B4-BE49-F238E27FC236}">
                <a16:creationId xmlns:a16="http://schemas.microsoft.com/office/drawing/2014/main" id="{6390E682-5031-8A9A-C1BD-BB9FD9441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1638B5-5405-4A5E-89B2-606FF8811604}"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DAEDC4-88F7-7804-DCC7-25A162C7A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2953848-884C-1C10-5B2C-5E1B2C80E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61D7A5F1-DC20-0AC2-3F35-BC38A0A54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3F3A1-3523-4F14-B681-B300624F3170}"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ABF2E81-D1C3-B519-FE79-33196EEA8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4D3F1D5-A7ED-BDB4-209E-470A2AB9C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D646FC69-3953-1E55-1B97-75562E91A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B4FA8-A035-4B43-9BB0-78FF875D77A5}"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F35BC90-1499-9980-CC9B-D2238D6507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FB96A5-D3B3-4035-B5B8-608ED99F5C05}"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1DE23AB5-7030-C260-6394-B7088127332B}"/>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1578497-40B5-2E0B-F85B-24C99F6F9E82}"/>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A3EAF29-70ED-D254-6785-DAEEE0E7C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CEF69F-2167-469F-BA60-043F34D5F03F}"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90BC69D0-7C42-82AF-DF5B-5076812610DE}"/>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F8326A5D-F223-2AC2-E672-8D0E105C403F}"/>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25</a:t>
            </a:fld>
            <a:endParaRPr lang="en-US" altLang="en-US"/>
          </a:p>
        </p:txBody>
      </p:sp>
    </p:spTree>
    <p:extLst>
      <p:ext uri="{BB962C8B-B14F-4D97-AF65-F5344CB8AC3E}">
        <p14:creationId xmlns:p14="http://schemas.microsoft.com/office/powerpoint/2010/main" val="196130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0BFBCAF-D61C-ED26-D336-09B2FC088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2CB8738B-ACEE-0830-9467-5FF60B3D3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F5BCC3C0-8557-E73B-DF0C-1FF1CE2CE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4B015D-D2E7-48DA-B5C8-E33FF81910C9}" type="slidenum">
              <a:rPr lang="en-US" altLang="en-US"/>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F04ED739-8B29-21AD-9A46-851B0E56C2EE}"/>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0">
            <a:extLst>
              <a:ext uri="{FF2B5EF4-FFF2-40B4-BE49-F238E27FC236}">
                <a16:creationId xmlns:a16="http://schemas.microsoft.com/office/drawing/2014/main" id="{2ADAD2BF-7D21-C524-7C15-FF69A644A630}"/>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2">
            <a:extLst>
              <a:ext uri="{FF2B5EF4-FFF2-40B4-BE49-F238E27FC236}">
                <a16:creationId xmlns:a16="http://schemas.microsoft.com/office/drawing/2014/main" id="{989B89CB-2C3D-3145-F0D0-E453EF2CC42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1784B89-0027-EC23-3B91-BF94BC843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202.jpg">
            <a:extLst>
              <a:ext uri="{FF2B5EF4-FFF2-40B4-BE49-F238E27FC236}">
                <a16:creationId xmlns:a16="http://schemas.microsoft.com/office/drawing/2014/main" id="{3454E152-7868-5F24-CF1C-422725E82ABE}"/>
              </a:ext>
            </a:extLst>
          </p:cNvPr>
          <p:cNvPicPr>
            <a:picLocks noChangeAspect="1"/>
          </p:cNvPicPr>
          <p:nvPr userDrawn="1"/>
        </p:nvPicPr>
        <p:blipFill>
          <a:blip r:embed="rId3">
            <a:extLst>
              <a:ext uri="{28A0092B-C50C-407E-A947-70E740481C1C}">
                <a14:useLocalDpi xmlns:a14="http://schemas.microsoft.com/office/drawing/2010/main" val="0"/>
              </a:ext>
            </a:extLst>
          </a:blip>
          <a:srcRect l="14999" t="16667" b="16667"/>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3F9297AC-313A-C209-F9CD-9259ACD92878}"/>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19390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2" name="Picture 8" descr="ppt_03">
            <a:extLst>
              <a:ext uri="{FF2B5EF4-FFF2-40B4-BE49-F238E27FC236}">
                <a16:creationId xmlns:a16="http://schemas.microsoft.com/office/drawing/2014/main" id="{8894B726-6ABC-1AB6-7092-ED4324492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ademy-of-Nutrition-and-Dietetics.jpg">
            <a:extLst>
              <a:ext uri="{FF2B5EF4-FFF2-40B4-BE49-F238E27FC236}">
                <a16:creationId xmlns:a16="http://schemas.microsoft.com/office/drawing/2014/main" id="{ECAEA23B-FA07-F399-BEEF-15483BFDBF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FB24B24A-EAC0-2C29-B43F-ABF4B350FA58}"/>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672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2" name="Picture 2" descr="Academy-of-Nutrition-and-Dietetics.jpg">
            <a:extLst>
              <a:ext uri="{FF2B5EF4-FFF2-40B4-BE49-F238E27FC236}">
                <a16:creationId xmlns:a16="http://schemas.microsoft.com/office/drawing/2014/main" id="{4A857222-202A-3B58-1A6C-B040579356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F8E8E855-313D-39DB-1457-3EF818C0F69F}"/>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9948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8C3C4AC2-9EC2-AD80-2C1F-774AF0BF9B1F}"/>
              </a:ext>
            </a:extLst>
          </p:cNvPr>
          <p:cNvSpPr>
            <a:spLocks noGrp="1"/>
          </p:cNvSpPr>
          <p:nvPr>
            <p:ph type="dt" sz="half" idx="14"/>
          </p:nvPr>
        </p:nvSpPr>
        <p:spPr/>
        <p:txBody>
          <a:bodyPr/>
          <a:lstStyle>
            <a:lvl1pPr>
              <a:defRPr dirty="0"/>
            </a:lvl1pPr>
          </a:lstStyle>
          <a:p>
            <a:pPr>
              <a:defRPr/>
            </a:pPr>
            <a:r>
              <a:rPr lang="en-US"/>
              <a:t>Date</a:t>
            </a:r>
          </a:p>
        </p:txBody>
      </p:sp>
      <p:sp>
        <p:nvSpPr>
          <p:cNvPr id="3" name="Slide Number Placeholder 23">
            <a:extLst>
              <a:ext uri="{FF2B5EF4-FFF2-40B4-BE49-F238E27FC236}">
                <a16:creationId xmlns:a16="http://schemas.microsoft.com/office/drawing/2014/main" id="{ACC323A9-A026-6A8B-7639-A5B41343AFBB}"/>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D1ABDBD-FB7C-4319-BD9B-F3D247F59D24}" type="slidenum">
              <a:rPr lang="en-US" altLang="en-US"/>
              <a:pPr/>
              <a:t>‹#›</a:t>
            </a:fld>
            <a:endParaRPr lang="en-US" altLang="en-US"/>
          </a:p>
        </p:txBody>
      </p:sp>
    </p:spTree>
    <p:extLst>
      <p:ext uri="{BB962C8B-B14F-4D97-AF65-F5344CB8AC3E}">
        <p14:creationId xmlns:p14="http://schemas.microsoft.com/office/powerpoint/2010/main" val="142496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1">
            <a:extLst>
              <a:ext uri="{FF2B5EF4-FFF2-40B4-BE49-F238E27FC236}">
                <a16:creationId xmlns:a16="http://schemas.microsoft.com/office/drawing/2014/main" id="{613CD5C5-BB2F-636E-363E-5905FCF50F8F}"/>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6602FDD-272C-BED3-F840-872011A97354}"/>
              </a:ext>
            </a:extLst>
          </p:cNvPr>
          <p:cNvSpPr>
            <a:spLocks noGrp="1"/>
          </p:cNvSpPr>
          <p:nvPr>
            <p:ph type="sldNum" sz="quarter" idx="14"/>
          </p:nvPr>
        </p:nvSpPr>
        <p:spPr/>
        <p:txBody>
          <a:bodyPr/>
          <a:lstStyle>
            <a:lvl1pPr>
              <a:defRPr/>
            </a:lvl1pPr>
          </a:lstStyle>
          <a:p>
            <a:fld id="{B046E05E-401D-4DD5-A5F7-A24D16D1B9E9}" type="slidenum">
              <a:rPr lang="en-US" altLang="en-US"/>
              <a:pPr/>
              <a:t>‹#›</a:t>
            </a:fld>
            <a:endParaRPr lang="en-US" altLang="en-US"/>
          </a:p>
        </p:txBody>
      </p:sp>
    </p:spTree>
    <p:extLst>
      <p:ext uri="{BB962C8B-B14F-4D97-AF65-F5344CB8AC3E}">
        <p14:creationId xmlns:p14="http://schemas.microsoft.com/office/powerpoint/2010/main" val="323742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1F4A1C05-E1F4-DC88-CCB3-04EEFC587600}"/>
              </a:ext>
            </a:extLst>
          </p:cNvPr>
          <p:cNvSpPr>
            <a:spLocks noGrp="1"/>
          </p:cNvSpPr>
          <p:nvPr>
            <p:ph type="dt" sz="half" idx="14"/>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92762D5E-28CB-04B8-BBCE-F91B47BACA04}"/>
              </a:ext>
            </a:extLst>
          </p:cNvPr>
          <p:cNvSpPr>
            <a:spLocks noGrp="1"/>
          </p:cNvSpPr>
          <p:nvPr>
            <p:ph type="sldNum" sz="quarter" idx="15"/>
          </p:nvPr>
        </p:nvSpPr>
        <p:spPr/>
        <p:txBody>
          <a:bodyPr/>
          <a:lstStyle>
            <a:lvl1pPr>
              <a:defRPr/>
            </a:lvl1pPr>
          </a:lstStyle>
          <a:p>
            <a:fld id="{0E2DE0E9-B8B0-4A67-B6E7-BA2A864CF432}" type="slidenum">
              <a:rPr lang="en-US" altLang="en-US"/>
              <a:pPr/>
              <a:t>‹#›</a:t>
            </a:fld>
            <a:endParaRPr lang="en-US" altLang="en-US"/>
          </a:p>
        </p:txBody>
      </p:sp>
    </p:spTree>
    <p:extLst>
      <p:ext uri="{BB962C8B-B14F-4D97-AF65-F5344CB8AC3E}">
        <p14:creationId xmlns:p14="http://schemas.microsoft.com/office/powerpoint/2010/main" val="421803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D24912D6-8040-114F-A8BD-14A3DBDFA292}"/>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BD10306-A4C8-C8E9-FE0E-677ACD1DF9D4}"/>
              </a:ext>
            </a:extLst>
          </p:cNvPr>
          <p:cNvSpPr>
            <a:spLocks noGrp="1"/>
          </p:cNvSpPr>
          <p:nvPr>
            <p:ph type="sldNum" sz="quarter" idx="11"/>
          </p:nvPr>
        </p:nvSpPr>
        <p:spPr/>
        <p:txBody>
          <a:bodyPr/>
          <a:lstStyle>
            <a:lvl1pPr>
              <a:defRPr/>
            </a:lvl1pPr>
          </a:lstStyle>
          <a:p>
            <a:fld id="{9268C95D-3C34-481B-9050-4FAA35FAD499}" type="slidenum">
              <a:rPr lang="en-US" altLang="en-US"/>
              <a:pPr/>
              <a:t>‹#›</a:t>
            </a:fld>
            <a:endParaRPr lang="en-US" altLang="en-US"/>
          </a:p>
        </p:txBody>
      </p:sp>
    </p:spTree>
    <p:extLst>
      <p:ext uri="{BB962C8B-B14F-4D97-AF65-F5344CB8AC3E}">
        <p14:creationId xmlns:p14="http://schemas.microsoft.com/office/powerpoint/2010/main" val="171830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E2F7E2C3-0CAF-418B-2B4A-9A31EF8BDF52}"/>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0D7A38B8-5A02-D99B-D2FD-8921DCF3F091}"/>
              </a:ext>
            </a:extLst>
          </p:cNvPr>
          <p:cNvSpPr>
            <a:spLocks noGrp="1"/>
          </p:cNvSpPr>
          <p:nvPr>
            <p:ph type="sldNum" sz="quarter" idx="11"/>
          </p:nvPr>
        </p:nvSpPr>
        <p:spPr/>
        <p:txBody>
          <a:bodyPr/>
          <a:lstStyle>
            <a:lvl1pPr>
              <a:defRPr/>
            </a:lvl1pPr>
          </a:lstStyle>
          <a:p>
            <a:fld id="{C5F68DAF-D35B-4FE1-8449-F807CB65A514}" type="slidenum">
              <a:rPr lang="en-US" altLang="en-US"/>
              <a:pPr/>
              <a:t>‹#›</a:t>
            </a:fld>
            <a:endParaRPr lang="en-US" altLang="en-US"/>
          </a:p>
        </p:txBody>
      </p:sp>
    </p:spTree>
    <p:extLst>
      <p:ext uri="{BB962C8B-B14F-4D97-AF65-F5344CB8AC3E}">
        <p14:creationId xmlns:p14="http://schemas.microsoft.com/office/powerpoint/2010/main" val="136080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3" name="Date Placeholder 21">
            <a:extLst>
              <a:ext uri="{FF2B5EF4-FFF2-40B4-BE49-F238E27FC236}">
                <a16:creationId xmlns:a16="http://schemas.microsoft.com/office/drawing/2014/main" id="{D3774717-D05D-28DF-F563-E2236BDA014B}"/>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2BFCD34-3F7D-A0B5-81DD-C3D1A0EA8386}"/>
              </a:ext>
            </a:extLst>
          </p:cNvPr>
          <p:cNvSpPr>
            <a:spLocks noGrp="1"/>
          </p:cNvSpPr>
          <p:nvPr>
            <p:ph type="sldNum" sz="quarter" idx="14"/>
          </p:nvPr>
        </p:nvSpPr>
        <p:spPr/>
        <p:txBody>
          <a:bodyPr/>
          <a:lstStyle>
            <a:lvl1pPr>
              <a:defRPr/>
            </a:lvl1pPr>
          </a:lstStyle>
          <a:p>
            <a:fld id="{775AD499-6C3A-4B58-8C8C-146FA6291503}" type="slidenum">
              <a:rPr lang="en-US" altLang="en-US"/>
              <a:pPr/>
              <a:t>‹#›</a:t>
            </a:fld>
            <a:endParaRPr lang="en-US" altLang="en-US"/>
          </a:p>
        </p:txBody>
      </p:sp>
    </p:spTree>
    <p:extLst>
      <p:ext uri="{BB962C8B-B14F-4D97-AF65-F5344CB8AC3E}">
        <p14:creationId xmlns:p14="http://schemas.microsoft.com/office/powerpoint/2010/main" val="36303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dirty="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3" name="Date Placeholder 21">
            <a:extLst>
              <a:ext uri="{FF2B5EF4-FFF2-40B4-BE49-F238E27FC236}">
                <a16:creationId xmlns:a16="http://schemas.microsoft.com/office/drawing/2014/main" id="{2FFA461E-7D5F-0972-409E-360989EB40F7}"/>
              </a:ext>
            </a:extLst>
          </p:cNvPr>
          <p:cNvSpPr>
            <a:spLocks noGrp="1"/>
          </p:cNvSpPr>
          <p:nvPr>
            <p:ph type="dt" sz="half" idx="15"/>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36814C0-B5F2-29D7-41C9-B3EAAC8EF2EA}"/>
              </a:ext>
            </a:extLst>
          </p:cNvPr>
          <p:cNvSpPr>
            <a:spLocks noGrp="1"/>
          </p:cNvSpPr>
          <p:nvPr>
            <p:ph type="sldNum" sz="quarter" idx="16"/>
          </p:nvPr>
        </p:nvSpPr>
        <p:spPr/>
        <p:txBody>
          <a:bodyPr/>
          <a:lstStyle>
            <a:lvl1pPr>
              <a:defRPr/>
            </a:lvl1pPr>
          </a:lstStyle>
          <a:p>
            <a:fld id="{7EBE39BD-1801-435B-9863-82B8A7D75039}" type="slidenum">
              <a:rPr lang="en-US" altLang="en-US"/>
              <a:pPr/>
              <a:t>‹#›</a:t>
            </a:fld>
            <a:endParaRPr lang="en-US" altLang="en-US"/>
          </a:p>
        </p:txBody>
      </p:sp>
    </p:spTree>
    <p:extLst>
      <p:ext uri="{BB962C8B-B14F-4D97-AF65-F5344CB8AC3E}">
        <p14:creationId xmlns:p14="http://schemas.microsoft.com/office/powerpoint/2010/main" val="196438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dirty="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3" name="Date Placeholder 21">
            <a:extLst>
              <a:ext uri="{FF2B5EF4-FFF2-40B4-BE49-F238E27FC236}">
                <a16:creationId xmlns:a16="http://schemas.microsoft.com/office/drawing/2014/main" id="{DB6E55A0-4741-F37B-8791-8EF16BB42A7E}"/>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DBB883C-C666-E82E-520F-53FBDCA934C3}"/>
              </a:ext>
            </a:extLst>
          </p:cNvPr>
          <p:cNvSpPr>
            <a:spLocks noGrp="1"/>
          </p:cNvSpPr>
          <p:nvPr>
            <p:ph type="sldNum" sz="quarter" idx="17"/>
          </p:nvPr>
        </p:nvSpPr>
        <p:spPr/>
        <p:txBody>
          <a:bodyPr/>
          <a:lstStyle>
            <a:lvl1pPr>
              <a:defRPr/>
            </a:lvl1pPr>
          </a:lstStyle>
          <a:p>
            <a:fld id="{DF7D5044-A2CF-4A04-9520-BE7BF2BC99F7}" type="slidenum">
              <a:rPr lang="en-US" altLang="en-US"/>
              <a:pPr/>
              <a:t>‹#›</a:t>
            </a:fld>
            <a:endParaRPr lang="en-US" altLang="en-US"/>
          </a:p>
        </p:txBody>
      </p:sp>
    </p:spTree>
    <p:extLst>
      <p:ext uri="{BB962C8B-B14F-4D97-AF65-F5344CB8AC3E}">
        <p14:creationId xmlns:p14="http://schemas.microsoft.com/office/powerpoint/2010/main" val="35768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3316798E-341C-0609-855A-183BF8A9A0C2}"/>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FCBF4603-6A14-C054-C973-AF679009A37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266E3363-D15D-0BD6-D9CC-F233400F42ED}"/>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215AEDFA-6FD0-5018-5AD4-26DDE72B1D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6450.jpg">
            <a:extLst>
              <a:ext uri="{FF2B5EF4-FFF2-40B4-BE49-F238E27FC236}">
                <a16:creationId xmlns:a16="http://schemas.microsoft.com/office/drawing/2014/main" id="{5A73A284-BD89-221A-F804-E4129597D101}"/>
              </a:ext>
            </a:extLst>
          </p:cNvPr>
          <p:cNvPicPr>
            <a:picLocks noChangeAspect="1"/>
          </p:cNvPicPr>
          <p:nvPr userDrawn="1"/>
        </p:nvPicPr>
        <p:blipFill>
          <a:blip r:embed="rId3">
            <a:extLst>
              <a:ext uri="{28A0092B-C50C-407E-A947-70E740481C1C}">
                <a14:useLocalDpi xmlns:a14="http://schemas.microsoft.com/office/drawing/2010/main" val="0"/>
              </a:ext>
            </a:extLst>
          </a:blip>
          <a:srcRect l="13333" t="3333"/>
          <a:stretch>
            <a:fillRect/>
          </a:stretch>
        </p:blipFill>
        <p:spPr bwMode="auto">
          <a:xfrm>
            <a:off x="5181600" y="228600"/>
            <a:ext cx="3962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3634A606-923C-0647-52CE-E28C3ACC7B43}"/>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8755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dirty="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dirty="0"/>
          </a:p>
        </p:txBody>
      </p:sp>
      <p:sp>
        <p:nvSpPr>
          <p:cNvPr id="3" name="Date Placeholder 21">
            <a:extLst>
              <a:ext uri="{FF2B5EF4-FFF2-40B4-BE49-F238E27FC236}">
                <a16:creationId xmlns:a16="http://schemas.microsoft.com/office/drawing/2014/main" id="{2036501B-A40A-EF8E-CEB1-89BAA2176766}"/>
              </a:ext>
            </a:extLst>
          </p:cNvPr>
          <p:cNvSpPr>
            <a:spLocks noGrp="1"/>
          </p:cNvSpPr>
          <p:nvPr>
            <p:ph type="dt" sz="half" idx="14"/>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C96F1663-C17D-2507-FF13-806C406C025F}"/>
              </a:ext>
            </a:extLst>
          </p:cNvPr>
          <p:cNvSpPr>
            <a:spLocks noGrp="1"/>
          </p:cNvSpPr>
          <p:nvPr>
            <p:ph type="sldNum" sz="quarter" idx="15"/>
          </p:nvPr>
        </p:nvSpPr>
        <p:spPr/>
        <p:txBody>
          <a:bodyPr/>
          <a:lstStyle>
            <a:lvl1pPr>
              <a:defRPr/>
            </a:lvl1pPr>
          </a:lstStyle>
          <a:p>
            <a:fld id="{56BD803A-FF44-4B6D-92B7-51C6AAC09E8F}" type="slidenum">
              <a:rPr lang="en-US" altLang="en-US"/>
              <a:pPr/>
              <a:t>‹#›</a:t>
            </a:fld>
            <a:endParaRPr lang="en-US" altLang="en-US"/>
          </a:p>
        </p:txBody>
      </p:sp>
    </p:spTree>
    <p:extLst>
      <p:ext uri="{BB962C8B-B14F-4D97-AF65-F5344CB8AC3E}">
        <p14:creationId xmlns:p14="http://schemas.microsoft.com/office/powerpoint/2010/main" val="201774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dirty="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dirty="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dirty="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dirty="0"/>
          </a:p>
        </p:txBody>
      </p:sp>
      <p:sp>
        <p:nvSpPr>
          <p:cNvPr id="3" name="Date Placeholder 21">
            <a:extLst>
              <a:ext uri="{FF2B5EF4-FFF2-40B4-BE49-F238E27FC236}">
                <a16:creationId xmlns:a16="http://schemas.microsoft.com/office/drawing/2014/main" id="{8A03F3B3-2EE2-10DB-D958-997C9CBA5A92}"/>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6C4B9631-7D68-5371-2F52-FFB50F0A1977}"/>
              </a:ext>
            </a:extLst>
          </p:cNvPr>
          <p:cNvSpPr>
            <a:spLocks noGrp="1"/>
          </p:cNvSpPr>
          <p:nvPr>
            <p:ph type="sldNum" sz="quarter" idx="17"/>
          </p:nvPr>
        </p:nvSpPr>
        <p:spPr/>
        <p:txBody>
          <a:bodyPr/>
          <a:lstStyle>
            <a:lvl1pPr>
              <a:defRPr/>
            </a:lvl1pPr>
          </a:lstStyle>
          <a:p>
            <a:fld id="{424BDF2C-1E30-4434-82E5-FB6228FFE8ED}" type="slidenum">
              <a:rPr lang="en-US" altLang="en-US"/>
              <a:pPr/>
              <a:t>‹#›</a:t>
            </a:fld>
            <a:endParaRPr lang="en-US" altLang="en-US"/>
          </a:p>
        </p:txBody>
      </p:sp>
    </p:spTree>
    <p:extLst>
      <p:ext uri="{BB962C8B-B14F-4D97-AF65-F5344CB8AC3E}">
        <p14:creationId xmlns:p14="http://schemas.microsoft.com/office/powerpoint/2010/main" val="14273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B740A3-DB0B-F4C5-58F5-25FA37A436EF}"/>
              </a:ext>
            </a:extLst>
          </p:cNvPr>
          <p:cNvSpPr>
            <a:spLocks noGrp="1"/>
          </p:cNvSpPr>
          <p:nvPr>
            <p:ph type="dt" sz="half" idx="10"/>
          </p:nvPr>
        </p:nvSpPr>
        <p:spPr/>
        <p:txBody>
          <a:bodyPr/>
          <a:lstStyle>
            <a:lvl1pPr>
              <a:defRPr/>
            </a:lvl1pPr>
          </a:lstStyle>
          <a:p>
            <a:pPr>
              <a:defRPr/>
            </a:pPr>
            <a:fld id="{5B1FDD33-D0BF-485A-B3A0-51F7353B5C35}" type="datetimeFigureOut">
              <a:rPr lang="en-US"/>
              <a:pPr>
                <a:defRPr/>
              </a:pPr>
              <a:t>2/15/2023</a:t>
            </a:fld>
            <a:endParaRPr lang="en-US" dirty="0"/>
          </a:p>
        </p:txBody>
      </p:sp>
      <p:sp>
        <p:nvSpPr>
          <p:cNvPr id="5" name="Footer Placeholder 4">
            <a:extLst>
              <a:ext uri="{FF2B5EF4-FFF2-40B4-BE49-F238E27FC236}">
                <a16:creationId xmlns:a16="http://schemas.microsoft.com/office/drawing/2014/main" id="{245CB6CA-AE54-F2C3-C73B-661BD8C9CDB4}"/>
              </a:ext>
            </a:extLst>
          </p:cNvPr>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C7875F8-98A9-B618-E311-3202A4A5530A}"/>
              </a:ext>
            </a:extLst>
          </p:cNvPr>
          <p:cNvSpPr>
            <a:spLocks noGrp="1"/>
          </p:cNvSpPr>
          <p:nvPr>
            <p:ph type="sldNum" sz="quarter" idx="12"/>
          </p:nvPr>
        </p:nvSpPr>
        <p:spPr/>
        <p:txBody>
          <a:bodyPr/>
          <a:lstStyle>
            <a:lvl1pPr>
              <a:defRPr/>
            </a:lvl1pPr>
          </a:lstStyle>
          <a:p>
            <a:fld id="{AD89D3D2-C04B-41FA-BF6F-CBDA3A6ED66E}" type="slidenum">
              <a:rPr lang="en-US" altLang="en-US"/>
              <a:pPr/>
              <a:t>‹#›</a:t>
            </a:fld>
            <a:endParaRPr lang="en-US" altLang="en-US"/>
          </a:p>
        </p:txBody>
      </p:sp>
    </p:spTree>
    <p:extLst>
      <p:ext uri="{BB962C8B-B14F-4D97-AF65-F5344CB8AC3E}">
        <p14:creationId xmlns:p14="http://schemas.microsoft.com/office/powerpoint/2010/main" val="190808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Line 8">
            <a:extLst>
              <a:ext uri="{FF2B5EF4-FFF2-40B4-BE49-F238E27FC236}">
                <a16:creationId xmlns:a16="http://schemas.microsoft.com/office/drawing/2014/main" id="{DA30DE28-967D-0AAC-5BD5-D21F80802F62}"/>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1">
            <a:extLst>
              <a:ext uri="{FF2B5EF4-FFF2-40B4-BE49-F238E27FC236}">
                <a16:creationId xmlns:a16="http://schemas.microsoft.com/office/drawing/2014/main" id="{AD9D4444-4E88-651A-F95B-AD4255506D39}"/>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4">
            <a:extLst>
              <a:ext uri="{FF2B5EF4-FFF2-40B4-BE49-F238E27FC236}">
                <a16:creationId xmlns:a16="http://schemas.microsoft.com/office/drawing/2014/main" id="{94D6CBDB-EB82-77EE-EDFB-952532DE721C}"/>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9A531B93-7FEF-26C9-6068-3A5BDDBC5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696.jpg">
            <a:extLst>
              <a:ext uri="{FF2B5EF4-FFF2-40B4-BE49-F238E27FC236}">
                <a16:creationId xmlns:a16="http://schemas.microsoft.com/office/drawing/2014/main" id="{A87ECED7-474F-4881-2632-437012257626}"/>
              </a:ext>
            </a:extLst>
          </p:cNvPr>
          <p:cNvPicPr>
            <a:picLocks noChangeAspect="1"/>
          </p:cNvPicPr>
          <p:nvPr userDrawn="1"/>
        </p:nvPicPr>
        <p:blipFill>
          <a:blip r:embed="rId3">
            <a:extLst>
              <a:ext uri="{28A0092B-C50C-407E-A947-70E740481C1C}">
                <a14:useLocalDpi xmlns:a14="http://schemas.microsoft.com/office/drawing/2010/main" val="0"/>
              </a:ext>
            </a:extLst>
          </a:blip>
          <a:srcRect l="8333" t="4443" r="10001"/>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dirty="0"/>
              <a:t>Click to edit Master text styles</a:t>
            </a:r>
          </a:p>
        </p:txBody>
      </p:sp>
      <p:sp>
        <p:nvSpPr>
          <p:cNvPr id="7" name="Date Placeholder 2">
            <a:extLst>
              <a:ext uri="{FF2B5EF4-FFF2-40B4-BE49-F238E27FC236}">
                <a16:creationId xmlns:a16="http://schemas.microsoft.com/office/drawing/2014/main" id="{C1122EF7-C58E-E148-47E5-DC57B9399580}"/>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90441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00F888-7384-B5A9-79FB-A27B1BFE2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706"/>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2">
            <a:extLst>
              <a:ext uri="{FF2B5EF4-FFF2-40B4-BE49-F238E27FC236}">
                <a16:creationId xmlns:a16="http://schemas.microsoft.com/office/drawing/2014/main" id="{70630EA9-14BB-99E8-E3E5-584A47BEF94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 name="Straight Connector 3">
            <a:extLst>
              <a:ext uri="{FF2B5EF4-FFF2-40B4-BE49-F238E27FC236}">
                <a16:creationId xmlns:a16="http://schemas.microsoft.com/office/drawing/2014/main" id="{3D0BB556-6684-D222-C7F2-B52B2DC01622}"/>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501CFE-1DB7-E8E5-A4B1-6752B8C3B91F}"/>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A621DDE1-0CA6-99B4-FA6D-6AA74E273F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E83345E1-3013-528F-8B9A-D57635D594AF}"/>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9601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Line 12">
            <a:extLst>
              <a:ext uri="{FF2B5EF4-FFF2-40B4-BE49-F238E27FC236}">
                <a16:creationId xmlns:a16="http://schemas.microsoft.com/office/drawing/2014/main" id="{98C862EC-684B-FAF5-FB32-CDD6CC8F2A9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70C6D68B-3C61-B7B9-2BCD-5CD5380B1107}"/>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780B0F-0B9F-9956-0884-63AE2D11F49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5" name="Picture 5" descr="Academy-of-Nutrition-and-Dietetics.jpg">
            <a:extLst>
              <a:ext uri="{FF2B5EF4-FFF2-40B4-BE49-F238E27FC236}">
                <a16:creationId xmlns:a16="http://schemas.microsoft.com/office/drawing/2014/main" id="{1E621BC4-7B63-3FD0-6B76-62C0F92B25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045.jpg">
            <a:extLst>
              <a:ext uri="{FF2B5EF4-FFF2-40B4-BE49-F238E27FC236}">
                <a16:creationId xmlns:a16="http://schemas.microsoft.com/office/drawing/2014/main" id="{5A0E8815-0E45-CF38-A138-1DBAF9DE02A3}"/>
              </a:ext>
            </a:extLst>
          </p:cNvPr>
          <p:cNvPicPr>
            <a:picLocks noChangeAspect="1"/>
          </p:cNvPicPr>
          <p:nvPr userDrawn="1"/>
        </p:nvPicPr>
        <p:blipFill>
          <a:blip r:embed="rId3">
            <a:extLst>
              <a:ext uri="{28A0092B-C50C-407E-A947-70E740481C1C}">
                <a14:useLocalDpi xmlns:a14="http://schemas.microsoft.com/office/drawing/2010/main" val="0"/>
              </a:ext>
            </a:extLst>
          </a:blip>
          <a:srcRect l="10001" t="4443" r="10001" b="8888"/>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492DD328-23D2-C823-4371-C3497D66067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4253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3A6A52-CD0A-98B3-15BC-6170710A9E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607" b="10332"/>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5">
            <a:extLst>
              <a:ext uri="{FF2B5EF4-FFF2-40B4-BE49-F238E27FC236}">
                <a16:creationId xmlns:a16="http://schemas.microsoft.com/office/drawing/2014/main" id="{B0F027CC-959F-5B57-062C-615CCC6AB5D4}"/>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4CE36F27-6A70-E1B7-5F8E-F4DB89E84C36}"/>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2B34FD13-71B1-572F-D2B9-8BE2690B1A7D}"/>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43CE006E-B4E7-DBB4-BDEB-A2E1066E23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8C253F0E-AD30-7BDD-B9A7-23389FA40AC2}"/>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42579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B269E602-E140-71E3-5F4A-8B838ACDAFBE}"/>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8B8F5B34-4223-F677-5DB2-2D3ECF624BC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B1DF8011-3878-ECD9-CF1E-2C3BC151705E}"/>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475E7FD6-F642-1128-4498-DF1E18A8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oup of People Smiling iStock_000007773161Medium.jpg">
            <a:extLst>
              <a:ext uri="{FF2B5EF4-FFF2-40B4-BE49-F238E27FC236}">
                <a16:creationId xmlns:a16="http://schemas.microsoft.com/office/drawing/2014/main" id="{B4784A02-9F63-E74C-7EBC-B8C8EDBC37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DF72BF1D-B7BC-D3CB-EAB6-817EA7E51B8E}"/>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31413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AE018E-7CA2-D77C-1C2C-9332D9E6D1D6}"/>
              </a:ext>
            </a:extLst>
          </p:cNvPr>
          <p:cNvSpPr>
            <a:spLocks noChangeShapeType="1"/>
          </p:cNvSpPr>
          <p:nvPr userDrawn="1"/>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9C91E16A-82A8-F77A-7C64-36B63D39F04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CE1FB282-B093-7E5E-BD10-922AB861D61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F6CBB27-8B53-6DEA-6195-0A474970C1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wo labcoat women iStock_000001618419Medium.jpg">
            <a:extLst>
              <a:ext uri="{FF2B5EF4-FFF2-40B4-BE49-F238E27FC236}">
                <a16:creationId xmlns:a16="http://schemas.microsoft.com/office/drawing/2014/main" id="{3277A416-F100-C16C-67C0-BA6676572828}"/>
              </a:ext>
            </a:extLst>
          </p:cNvPr>
          <p:cNvPicPr>
            <a:picLocks noChangeAspect="1"/>
          </p:cNvPicPr>
          <p:nvPr userDrawn="1"/>
        </p:nvPicPr>
        <p:blipFill>
          <a:blip r:embed="rId3">
            <a:extLst>
              <a:ext uri="{28A0092B-C50C-407E-A947-70E740481C1C}">
                <a14:useLocalDpi xmlns:a14="http://schemas.microsoft.com/office/drawing/2010/main" val="0"/>
              </a:ext>
            </a:extLst>
          </a:blip>
          <a:srcRect l="4417" r="16078"/>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6CC8D851-6B38-2890-379A-30DBA04329B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53385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F221DC-FDF1-C82F-9EC2-004D9B98F47B}"/>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9">
            <a:extLst>
              <a:ext uri="{FF2B5EF4-FFF2-40B4-BE49-F238E27FC236}">
                <a16:creationId xmlns:a16="http://schemas.microsoft.com/office/drawing/2014/main" id="{2680D03E-5A0E-E1E9-9329-E8E44EE33E14}"/>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Date Placeholder 2">
            <a:extLst>
              <a:ext uri="{FF2B5EF4-FFF2-40B4-BE49-F238E27FC236}">
                <a16:creationId xmlns:a16="http://schemas.microsoft.com/office/drawing/2014/main" id="{A7A4E1D5-CF52-F518-4CDF-99164C01A2CB}"/>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2/15/2023</a:t>
            </a:fld>
            <a:endParaRPr lang="en-US" sz="1200" dirty="0">
              <a:solidFill>
                <a:schemeClr val="tx1">
                  <a:tint val="75000"/>
                </a:schemeClr>
              </a:solidFill>
              <a:latin typeface="Tahoma" pitchFamily="34" charset="0"/>
              <a:cs typeface="Tahoma" pitchFamily="34" charset="0"/>
            </a:endParaRPr>
          </a:p>
        </p:txBody>
      </p:sp>
      <p:pic>
        <p:nvPicPr>
          <p:cNvPr id="5" name="Picture 5" descr="Academy-of-Nutrition-and-Dietetics.jpg">
            <a:extLst>
              <a:ext uri="{FF2B5EF4-FFF2-40B4-BE49-F238E27FC236}">
                <a16:creationId xmlns:a16="http://schemas.microsoft.com/office/drawing/2014/main" id="{D844722E-C5A9-F61A-DEE7-F365B347E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390624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931C8AD-F073-22F3-97A1-E568AD4CF27E}"/>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Tahoma" pitchFamily="34" charset="0"/>
                <a:cs typeface="Tahoma" pitchFamily="34" charset="0"/>
              </a:defRPr>
            </a:lvl1pPr>
          </a:lstStyle>
          <a:p>
            <a:pPr>
              <a:defRPr/>
            </a:pPr>
            <a:r>
              <a:rPr lang="en-US"/>
              <a:t>Date</a:t>
            </a:r>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F329F03-34BE-A6E8-3A1B-265FB3533C9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C3F5FD9-EF25-EFA1-1217-4DCDCEC19F7B}"/>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fld id="{27BB5AE1-E46B-4433-8A9F-273B08B7427B}" type="slidenum">
              <a:rPr lang="en-US" altLang="en-US"/>
              <a:pPr/>
              <a:t>‹#›</a:t>
            </a:fld>
            <a:endParaRPr lang="en-US" altLang="en-US"/>
          </a:p>
        </p:txBody>
      </p:sp>
      <p:sp>
        <p:nvSpPr>
          <p:cNvPr id="2052" name="Text Placeholder 2">
            <a:extLst>
              <a:ext uri="{FF2B5EF4-FFF2-40B4-BE49-F238E27FC236}">
                <a16:creationId xmlns:a16="http://schemas.microsoft.com/office/drawing/2014/main" id="{0F857CEF-5A80-215D-222B-B464C9290AC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2053" name="Line 7">
            <a:extLst>
              <a:ext uri="{FF2B5EF4-FFF2-40B4-BE49-F238E27FC236}">
                <a16:creationId xmlns:a16="http://schemas.microsoft.com/office/drawing/2014/main" id="{F60E2D37-275F-0301-7EF1-C8DE0B95AC39}"/>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
            <a:extLst>
              <a:ext uri="{FF2B5EF4-FFF2-40B4-BE49-F238E27FC236}">
                <a16:creationId xmlns:a16="http://schemas.microsoft.com/office/drawing/2014/main" id="{1F667527-DC42-9264-F6DE-C148D508C708}"/>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itle Placeholder 20">
            <a:extLst>
              <a:ext uri="{FF2B5EF4-FFF2-40B4-BE49-F238E27FC236}">
                <a16:creationId xmlns:a16="http://schemas.microsoft.com/office/drawing/2014/main" id="{C293D37A-6E78-CFAB-39EC-16729042136A}"/>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6" name="Picture 8" descr="Academy-of-Nutrition-and-Dietetics.jpg">
            <a:extLst>
              <a:ext uri="{FF2B5EF4-FFF2-40B4-BE49-F238E27FC236}">
                <a16:creationId xmlns:a16="http://schemas.microsoft.com/office/drawing/2014/main" id="{B1767A91-E697-21C9-993F-0B7C80A7046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59"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deal.org/" TargetMode="External"/><Relationship Id="rId1" Type="http://schemas.openxmlformats.org/officeDocument/2006/relationships/slideLayout" Target="../slideLayouts/slideLayout12.xml"/><Relationship Id="rId6" Type="http://schemas.openxmlformats.org/officeDocument/2006/relationships/hyperlink" Target="https://www.flickr.com/photos/iip-photo-archive/31993082303"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mospacientes.com/noticias/avances/la-salud-cardiovascular-en-la-mediana-edad-condiciona-el-riesgo-de-demencia/" TargetMode="External"/><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vvonstruen/6786472758/" TargetMode="External"/><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hyperlink" Target="https://anthrowiki.at/index.php?title=Datei:Information_icon.svg&amp;redirect=no"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dc.gov/heartdisease/prevention.htm" TargetMode="External"/><Relationship Id="rId3" Type="http://schemas.openxmlformats.org/officeDocument/2006/relationships/hyperlink" Target="https://www.dietaryguidelines.gov/sites/default/files/2020-12/Dietary_Guidelines_for_Americans_2020-2025.pdf" TargetMode="External"/><Relationship Id="rId7" Type="http://schemas.openxmlformats.org/officeDocument/2006/relationships/hyperlink" Target="https://www.cdc.gov/chronicdisease/resources/infographic/hearthealth.htm" TargetMode="External"/><Relationship Id="rId2" Type="http://schemas.openxmlformats.org/officeDocument/2006/relationships/hyperlink" Target="https://www.nutritioncaremanual.org/auth.cfm" TargetMode="External"/><Relationship Id="rId1" Type="http://schemas.openxmlformats.org/officeDocument/2006/relationships/slideLayout" Target="../slideLayouts/slideLayout13.xml"/><Relationship Id="rId6" Type="http://schemas.openxmlformats.org/officeDocument/2006/relationships/hyperlink" Target="https://www.heart.org/en/healthy-living/healthy-eating" TargetMode="External"/><Relationship Id="rId5" Type="http://schemas.openxmlformats.org/officeDocument/2006/relationships/hyperlink" Target="https://pcna.net/" TargetMode="External"/><Relationship Id="rId10" Type="http://schemas.openxmlformats.org/officeDocument/2006/relationships/hyperlink" Target="https://www.nal.usda.gov/human-nutrition-and-food-safety/food-composition/macronutrients" TargetMode="External"/><Relationship Id="rId4" Type="http://schemas.openxmlformats.org/officeDocument/2006/relationships/hyperlink" Target="https://www.lipid.org/clmt" TargetMode="External"/><Relationship Id="rId9" Type="http://schemas.openxmlformats.org/officeDocument/2006/relationships/hyperlink" Target="https://www.nutrition.gov/topics/diet-and-health-conditions/heart-healt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ndel.org/dlm" TargetMode="External"/><Relationship Id="rId2" Type="http://schemas.openxmlformats.org/officeDocument/2006/relationships/hyperlink" Target="http://www.andeal.org/guideline-implementatio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legioonlineaparicio.com/privacy-policy-2/" TargetMode="External"/><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www.andeal.org/topic.cfm?menu=5300&amp;pcat=6221&amp;cat=6257"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2077C-8AB5-B518-EF02-3BB29F36885C}"/>
              </a:ext>
            </a:extLst>
          </p:cNvPr>
          <p:cNvSpPr/>
          <p:nvPr/>
        </p:nvSpPr>
        <p:spPr>
          <a:xfrm>
            <a:off x="533400" y="1676399"/>
            <a:ext cx="8229600" cy="2296973"/>
          </a:xfrm>
          <a:prstGeom prst="rect">
            <a:avLst/>
          </a:prstGeom>
          <a:solidFill>
            <a:srgbClr val="34B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Disorders of Lipid Metabolism: Saturated Fat</a:t>
            </a:r>
          </a:p>
          <a:p>
            <a:pPr algn="ctr">
              <a:defRPr/>
            </a:pPr>
            <a:r>
              <a:rPr lang="en-US" dirty="0"/>
              <a:t>Evidence-Based Nutrition Practice Guidelines</a:t>
            </a:r>
            <a:br>
              <a:rPr lang="en-US" dirty="0"/>
            </a:br>
            <a:br>
              <a:rPr lang="en-US" dirty="0"/>
            </a:br>
            <a:r>
              <a:rPr lang="en-US" sz="2400" dirty="0"/>
              <a:t>Executive Summary of Recommendations</a:t>
            </a:r>
          </a:p>
          <a:p>
            <a:pPr algn="ctr">
              <a:defRPr/>
            </a:pPr>
            <a:endParaRPr lang="en-US" dirty="0">
              <a:solidFill>
                <a:srgbClr val="C27D42"/>
              </a:solidFill>
            </a:endParaRPr>
          </a:p>
        </p:txBody>
      </p:sp>
      <p:sp>
        <p:nvSpPr>
          <p:cNvPr id="17412" name="Text Placeholder 2">
            <a:extLst>
              <a:ext uri="{FF2B5EF4-FFF2-40B4-BE49-F238E27FC236}">
                <a16:creationId xmlns:a16="http://schemas.microsoft.com/office/drawing/2014/main" id="{34DE889D-CCC4-3BC5-6F59-E9DF76080809}"/>
              </a:ext>
            </a:extLst>
          </p:cNvPr>
          <p:cNvSpPr>
            <a:spLocks noGrp="1"/>
          </p:cNvSpPr>
          <p:nvPr>
            <p:ph type="body" sz="quarter" idx="13"/>
          </p:nvPr>
        </p:nvSpPr>
        <p:spPr bwMode="auto">
          <a:xfrm>
            <a:off x="457200" y="381000"/>
            <a:ext cx="8077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000"/>
              <a:t>Academy of Nutrition and Dietetics</a:t>
            </a:r>
            <a:br>
              <a:rPr lang="en-US" altLang="en-US"/>
            </a:br>
            <a:r>
              <a:rPr lang="en-US" altLang="en-US" sz="2800"/>
              <a:t>Evidence Analysis Library</a:t>
            </a:r>
            <a:r>
              <a:rPr lang="en-US" altLang="en-US" sz="2800" baseline="30000"/>
              <a:t>®</a:t>
            </a:r>
          </a:p>
          <a:p>
            <a:pPr marL="0" indent="0"/>
            <a:r>
              <a:rPr lang="en-US" altLang="en-US" sz="1600">
                <a:hlinkClick r:id="rId2"/>
              </a:rPr>
              <a:t>www.andeal.org</a:t>
            </a:r>
            <a:r>
              <a:rPr lang="en-US" altLang="en-US" sz="1600"/>
              <a:t> </a:t>
            </a:r>
          </a:p>
          <a:p>
            <a:pPr marL="0" indent="0" algn="l"/>
            <a:endParaRPr lang="en-US" altLang="en-US" sz="2000"/>
          </a:p>
        </p:txBody>
      </p:sp>
      <p:pic>
        <p:nvPicPr>
          <p:cNvPr id="17413" name="Picture 6" descr="eatright_org_logo_color.jpg">
            <a:extLst>
              <a:ext uri="{FF2B5EF4-FFF2-40B4-BE49-F238E27FC236}">
                <a16:creationId xmlns:a16="http://schemas.microsoft.com/office/drawing/2014/main" id="{125A310C-615D-308D-BAF1-85D3D9702C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3047756-9C7F-C0E1-A259-9C27DFBC2AEC}"/>
              </a:ext>
            </a:extLst>
          </p:cNvPr>
          <p:cNvSpPr txBox="1"/>
          <p:nvPr/>
        </p:nvSpPr>
        <p:spPr>
          <a:xfrm>
            <a:off x="304800" y="6440526"/>
            <a:ext cx="2969083" cy="307777"/>
          </a:xfrm>
          <a:prstGeom prst="rect">
            <a:avLst/>
          </a:prstGeom>
          <a:noFill/>
          <a:ln>
            <a:solidFill>
              <a:schemeClr val="bg1">
                <a:lumMod val="65000"/>
              </a:schemeClr>
            </a:solidFill>
          </a:ln>
        </p:spPr>
        <p:txBody>
          <a:bodyPr wrap="none">
            <a:spAutoFit/>
          </a:bodyPr>
          <a:lstStyle/>
          <a:p>
            <a:pPr>
              <a:defRPr/>
            </a:pPr>
            <a:r>
              <a:rPr lang="en-US" sz="1400" dirty="0">
                <a:solidFill>
                  <a:schemeClr val="bg1">
                    <a:lumMod val="50000"/>
                  </a:schemeClr>
                </a:solidFill>
              </a:rPr>
              <a:t>Guideline published February 2023</a:t>
            </a:r>
          </a:p>
        </p:txBody>
      </p:sp>
      <p:pic>
        <p:nvPicPr>
          <p:cNvPr id="9" name="Picture 8">
            <a:extLst>
              <a:ext uri="{FF2B5EF4-FFF2-40B4-BE49-F238E27FC236}">
                <a16:creationId xmlns:a16="http://schemas.microsoft.com/office/drawing/2014/main" id="{81E5F00E-5D72-B234-0FD5-8F9AF7EAE94D}"/>
              </a:ext>
            </a:extLst>
          </p:cNvPr>
          <p:cNvPicPr>
            <a:picLocks noChangeAspect="1"/>
          </p:cNvPicPr>
          <p:nvPr/>
        </p:nvPicPr>
        <p:blipFill>
          <a:blip r:embed="rId4"/>
          <a:stretch>
            <a:fillRect/>
          </a:stretch>
        </p:blipFill>
        <p:spPr>
          <a:xfrm>
            <a:off x="4473498" y="4465780"/>
            <a:ext cx="4110101" cy="195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red apple with a bite taken out of it&#10;&#10;Description automatically generated with medium confidence">
            <a:extLst>
              <a:ext uri="{FF2B5EF4-FFF2-40B4-BE49-F238E27FC236}">
                <a16:creationId xmlns:a16="http://schemas.microsoft.com/office/drawing/2014/main" id="{81C3980A-7787-42B8-600F-433F9F2E54A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9200" y="4067354"/>
            <a:ext cx="1752600" cy="175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D71A2AAF-B2B0-E90B-B768-B330AD2FB91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28148DD-78CF-4FF6-9BCF-748F09A6EED5}" type="slidenum">
              <a:rPr lang="en-US" altLang="en-US" sz="1200">
                <a:solidFill>
                  <a:srgbClr val="717171"/>
                </a:solidFill>
                <a:latin typeface="Arial" panose="020B0604020202020204" pitchFamily="34" charset="0"/>
              </a:rPr>
              <a:pPr>
                <a:buFontTx/>
                <a:buNone/>
              </a:pPr>
              <a:t>10</a:t>
            </a:fld>
            <a:endParaRPr lang="en-US" altLang="en-US" sz="1200">
              <a:solidFill>
                <a:srgbClr val="717171"/>
              </a:solidFill>
              <a:latin typeface="Arial" panose="020B0604020202020204" pitchFamily="34" charset="0"/>
            </a:endParaRPr>
          </a:p>
        </p:txBody>
      </p:sp>
      <p:sp>
        <p:nvSpPr>
          <p:cNvPr id="29699" name="Rectangle 2">
            <a:extLst>
              <a:ext uri="{FF2B5EF4-FFF2-40B4-BE49-F238E27FC236}">
                <a16:creationId xmlns:a16="http://schemas.microsoft.com/office/drawing/2014/main" id="{735FFC2F-75D3-1C78-E678-720FA73D815D}"/>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29718" name="Text Box 33">
            <a:extLst>
              <a:ext uri="{FF2B5EF4-FFF2-40B4-BE49-F238E27FC236}">
                <a16:creationId xmlns:a16="http://schemas.microsoft.com/office/drawing/2014/main" id="{04AE8148-D2A8-D102-C320-6EB90A2960EF}"/>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29719" name="Text Box 34">
            <a:extLst>
              <a:ext uri="{FF2B5EF4-FFF2-40B4-BE49-F238E27FC236}">
                <a16:creationId xmlns:a16="http://schemas.microsoft.com/office/drawing/2014/main" id="{0BBAC3D7-5CAA-AC70-680F-B04E39983C3E}"/>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0" name="Text Box 35">
            <a:extLst>
              <a:ext uri="{FF2B5EF4-FFF2-40B4-BE49-F238E27FC236}">
                <a16:creationId xmlns:a16="http://schemas.microsoft.com/office/drawing/2014/main" id="{AB55EEE8-526D-5162-46AB-069FDFFCD926}"/>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1" name="Text Box 36">
            <a:extLst>
              <a:ext uri="{FF2B5EF4-FFF2-40B4-BE49-F238E27FC236}">
                <a16:creationId xmlns:a16="http://schemas.microsoft.com/office/drawing/2014/main" id="{E581296F-CFA4-C367-8737-29EF7CC21781}"/>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10" name="Title 1">
            <a:extLst>
              <a:ext uri="{FF2B5EF4-FFF2-40B4-BE49-F238E27FC236}">
                <a16:creationId xmlns:a16="http://schemas.microsoft.com/office/drawing/2014/main" id="{E1337F0F-B0E1-708C-646F-45DE2A3E5E51}"/>
              </a:ext>
            </a:extLst>
          </p:cNvPr>
          <p:cNvSpPr txBox="1">
            <a:spLocks/>
          </p:cNvSpPr>
          <p:nvPr/>
        </p:nvSpPr>
        <p:spPr>
          <a:xfrm>
            <a:off x="301083" y="428413"/>
            <a:ext cx="8229600" cy="563562"/>
          </a:xfrm>
          <a:prstGeom prst="rect">
            <a:avLst/>
          </a:prstGeom>
        </p:spPr>
        <p:txBody>
          <a:bodyPr/>
          <a:lstStyle/>
          <a:p>
            <a:pPr>
              <a:defRPr/>
            </a:pPr>
            <a:r>
              <a:rPr lang="en-US" sz="2000" b="1" dirty="0">
                <a:solidFill>
                  <a:schemeClr val="bg1">
                    <a:lumMod val="50000"/>
                  </a:schemeClr>
                </a:solidFill>
                <a:latin typeface="Tahoma" pitchFamily="34" charset="0"/>
                <a:ea typeface="+mj-ea"/>
                <a:cs typeface="Tahoma" pitchFamily="34" charset="0"/>
              </a:rPr>
              <a:t>Implications of Strong/Weak Recommendations</a:t>
            </a:r>
          </a:p>
        </p:txBody>
      </p:sp>
      <p:sp>
        <p:nvSpPr>
          <p:cNvPr id="29723" name="TextBox 4">
            <a:extLst>
              <a:ext uri="{FF2B5EF4-FFF2-40B4-BE49-F238E27FC236}">
                <a16:creationId xmlns:a16="http://schemas.microsoft.com/office/drawing/2014/main" id="{792C2E47-E57C-2423-51F5-9EE7CCA70524}"/>
              </a:ext>
            </a:extLst>
          </p:cNvPr>
          <p:cNvSpPr txBox="1">
            <a:spLocks noChangeArrowheads="1"/>
          </p:cNvSpPr>
          <p:nvPr/>
        </p:nvSpPr>
        <p:spPr bwMode="auto">
          <a:xfrm>
            <a:off x="329130" y="648049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FF811F33-FADA-CB59-BFDB-2278DE775EF4}"/>
              </a:ext>
            </a:extLst>
          </p:cNvPr>
          <p:cNvPicPr>
            <a:picLocks noChangeAspect="1"/>
          </p:cNvPicPr>
          <p:nvPr/>
        </p:nvPicPr>
        <p:blipFill>
          <a:blip r:embed="rId3"/>
          <a:stretch>
            <a:fillRect/>
          </a:stretch>
        </p:blipFill>
        <p:spPr>
          <a:xfrm>
            <a:off x="844283" y="848332"/>
            <a:ext cx="7455434" cy="558125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D06D250-2238-06C3-2EAD-9EBC0224EB73}"/>
              </a:ext>
            </a:extLst>
          </p:cNvPr>
          <p:cNvSpPr>
            <a:spLocks noGrp="1" noChangeArrowheads="1"/>
          </p:cNvSpPr>
          <p:nvPr>
            <p:ph type="body" idx="4294967295"/>
          </p:nvPr>
        </p:nvSpPr>
        <p:spPr>
          <a:xfrm>
            <a:off x="457200" y="914400"/>
            <a:ext cx="8229600" cy="4419600"/>
          </a:xfrm>
        </p:spPr>
        <p:txBody>
          <a:bodyPr/>
          <a:lstStyle/>
          <a:p>
            <a:pPr lvl="1" eaLnBrk="1" hangingPunct="1">
              <a:lnSpc>
                <a:spcPct val="80000"/>
              </a:lnSpc>
              <a:buFont typeface="Wingdings" pitchFamily="2" charset="2"/>
              <a:buNone/>
              <a:defRPr/>
            </a:pPr>
            <a:endParaRPr lang="en-US" dirty="0"/>
          </a:p>
          <a:p>
            <a:pPr eaLnBrk="1" hangingPunct="1">
              <a:lnSpc>
                <a:spcPct val="80000"/>
              </a:lnSpc>
              <a:defRPr/>
            </a:pPr>
            <a:r>
              <a:rPr lang="en-US" sz="2800" dirty="0">
                <a:solidFill>
                  <a:srgbClr val="7030A0"/>
                </a:solidFill>
              </a:rPr>
              <a:t>Imperative recommendations </a:t>
            </a:r>
            <a:r>
              <a:rPr lang="en-US" sz="2800" dirty="0"/>
              <a:t>are broadly applicable to the target population and are stated as  “require,” or “must,” or “should achieve certain goals.” </a:t>
            </a:r>
          </a:p>
          <a:p>
            <a:pPr eaLnBrk="1" hangingPunct="1">
              <a:lnSpc>
                <a:spcPct val="80000"/>
              </a:lnSpc>
              <a:defRPr/>
            </a:pPr>
            <a:endParaRPr lang="en-US" sz="2800" dirty="0"/>
          </a:p>
          <a:p>
            <a:pPr eaLnBrk="1" hangingPunct="1">
              <a:lnSpc>
                <a:spcPct val="80000"/>
              </a:lnSpc>
              <a:defRPr/>
            </a:pPr>
            <a:r>
              <a:rPr lang="en-US" sz="2800" dirty="0">
                <a:solidFill>
                  <a:srgbClr val="7030A0"/>
                </a:solidFill>
              </a:rPr>
              <a:t>Conditional statements </a:t>
            </a:r>
            <a:r>
              <a:rPr lang="en-US" sz="2800" dirty="0"/>
              <a:t>clearly define a specific situation and contain conditional text that would limit their applicability to specified circumstances, or to a sub-population group. More specifically, a conditional recommendation can be stated in if/then terminology.</a:t>
            </a:r>
          </a:p>
          <a:p>
            <a:pPr eaLnBrk="1" hangingPunct="1">
              <a:lnSpc>
                <a:spcPct val="80000"/>
              </a:lnSpc>
              <a:defRPr/>
            </a:pPr>
            <a:endParaRPr lang="en-US" sz="2800" dirty="0"/>
          </a:p>
        </p:txBody>
      </p:sp>
      <p:sp>
        <p:nvSpPr>
          <p:cNvPr id="33795" name="Slide Number Placeholder 4">
            <a:extLst>
              <a:ext uri="{FF2B5EF4-FFF2-40B4-BE49-F238E27FC236}">
                <a16:creationId xmlns:a16="http://schemas.microsoft.com/office/drawing/2014/main" id="{E108DAE4-263B-C035-2C56-53538615AC6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F5A747E-CC45-4D7F-8982-B38695E76E8D}" type="slidenum">
              <a:rPr lang="en-US" altLang="en-US" sz="1200">
                <a:solidFill>
                  <a:srgbClr val="717171"/>
                </a:solidFill>
                <a:latin typeface="Arial" panose="020B0604020202020204" pitchFamily="34" charset="0"/>
              </a:rPr>
              <a:pPr>
                <a:buFontTx/>
                <a:buNone/>
              </a:pPr>
              <a:t>11</a:t>
            </a:fld>
            <a:endParaRPr lang="en-US" altLang="en-US" sz="1200">
              <a:solidFill>
                <a:srgbClr val="717171"/>
              </a:solidFill>
              <a:latin typeface="Arial" panose="020B0604020202020204" pitchFamily="34" charset="0"/>
            </a:endParaRPr>
          </a:p>
        </p:txBody>
      </p:sp>
      <p:sp>
        <p:nvSpPr>
          <p:cNvPr id="33796" name="Title 7">
            <a:extLst>
              <a:ext uri="{FF2B5EF4-FFF2-40B4-BE49-F238E27FC236}">
                <a16:creationId xmlns:a16="http://schemas.microsoft.com/office/drawing/2014/main" id="{5A3EE00A-4187-F006-E100-D18984E3BE89}"/>
              </a:ext>
            </a:extLst>
          </p:cNvPr>
          <p:cNvSpPr>
            <a:spLocks noGrp="1"/>
          </p:cNvSpPr>
          <p:nvPr>
            <p:ph type="title"/>
          </p:nvPr>
        </p:nvSpPr>
        <p:spPr/>
        <p:txBody>
          <a:bodyPr/>
          <a:lstStyle/>
          <a:p>
            <a:pPr>
              <a:defRPr/>
            </a:pPr>
            <a:r>
              <a:rPr lang="en-US" altLang="en-US" b="1" dirty="0">
                <a:solidFill>
                  <a:schemeClr val="bg1">
                    <a:lumMod val="50000"/>
                  </a:schemeClr>
                </a:solidFill>
              </a:rPr>
              <a:t>Conditional/Imperative</a:t>
            </a:r>
          </a:p>
        </p:txBody>
      </p:sp>
      <p:sp>
        <p:nvSpPr>
          <p:cNvPr id="33797" name="TextBox 4">
            <a:extLst>
              <a:ext uri="{FF2B5EF4-FFF2-40B4-BE49-F238E27FC236}">
                <a16:creationId xmlns:a16="http://schemas.microsoft.com/office/drawing/2014/main" id="{D892288D-6888-57F7-EF5F-DE0FEAF1F9C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813D3BB-6180-6C7D-6C77-0833544416DD}"/>
              </a:ext>
            </a:extLst>
          </p:cNvPr>
          <p:cNvSpPr>
            <a:spLocks noGrp="1" noChangeArrowheads="1"/>
          </p:cNvSpPr>
          <p:nvPr>
            <p:ph type="body" idx="4294967295"/>
          </p:nvPr>
        </p:nvSpPr>
        <p:spPr>
          <a:xfrm>
            <a:off x="495300" y="1028700"/>
            <a:ext cx="7696200" cy="4800600"/>
          </a:xfrm>
        </p:spPr>
        <p:txBody>
          <a:bodyPr/>
          <a:lstStyle/>
          <a:p>
            <a:pPr eaLnBrk="1" hangingPunct="1">
              <a:lnSpc>
                <a:spcPct val="80000"/>
              </a:lnSpc>
              <a:buFont typeface="Wingdings" panose="05000000000000000000" pitchFamily="2" charset="2"/>
              <a:buNone/>
            </a:pPr>
            <a:endParaRPr lang="en-US" altLang="en-US" dirty="0"/>
          </a:p>
          <a:p>
            <a:pPr eaLnBrk="1" hangingPunct="1">
              <a:lnSpc>
                <a:spcPct val="80000"/>
              </a:lnSpc>
              <a:buFont typeface="Wingdings" panose="05000000000000000000" pitchFamily="2" charset="2"/>
              <a:buChar char="Ø"/>
            </a:pPr>
            <a:r>
              <a:rPr lang="en-US" altLang="en-US" dirty="0"/>
              <a:t>Amount of Saturated Fat Intake</a:t>
            </a:r>
            <a:br>
              <a:rPr lang="en-US" altLang="en-US" dirty="0"/>
            </a:br>
            <a:endParaRPr lang="en-US" altLang="en-US" dirty="0"/>
          </a:p>
          <a:p>
            <a:pPr eaLnBrk="1" hangingPunct="1">
              <a:lnSpc>
                <a:spcPct val="80000"/>
              </a:lnSpc>
              <a:buFont typeface="Wingdings" panose="05000000000000000000" pitchFamily="2" charset="2"/>
              <a:buChar char="Ø"/>
            </a:pPr>
            <a:r>
              <a:rPr lang="en-US" altLang="en-US" dirty="0"/>
              <a:t>Replacement of Saturated Fat Intake</a:t>
            </a:r>
            <a:br>
              <a:rPr lang="en-US" altLang="en-US" dirty="0"/>
            </a:br>
            <a:endParaRPr lang="en-US" altLang="en-US" dirty="0"/>
          </a:p>
          <a:p>
            <a:pPr eaLnBrk="1" hangingPunct="1">
              <a:lnSpc>
                <a:spcPct val="80000"/>
              </a:lnSpc>
              <a:buFont typeface="Wingdings" panose="05000000000000000000" pitchFamily="2" charset="2"/>
              <a:buChar char="Ø"/>
            </a:pPr>
            <a:r>
              <a:rPr lang="en-US" altLang="en-US" dirty="0"/>
              <a:t>Sources of Saturated Fat Intake</a:t>
            </a:r>
          </a:p>
        </p:txBody>
      </p:sp>
      <p:sp>
        <p:nvSpPr>
          <p:cNvPr id="34819" name="Slide Number Placeholder 4">
            <a:extLst>
              <a:ext uri="{FF2B5EF4-FFF2-40B4-BE49-F238E27FC236}">
                <a16:creationId xmlns:a16="http://schemas.microsoft.com/office/drawing/2014/main" id="{DB40F46E-C95C-52BA-00DC-5DDDB992E65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941DEE3-D7D7-4BE4-B4B2-FAED97B53B8A}" type="slidenum">
              <a:rPr lang="en-US" altLang="en-US" sz="1200">
                <a:solidFill>
                  <a:srgbClr val="717171"/>
                </a:solidFill>
                <a:latin typeface="Arial" panose="020B0604020202020204" pitchFamily="34" charset="0"/>
              </a:rPr>
              <a:pPr>
                <a:buFontTx/>
                <a:buNone/>
              </a:pPr>
              <a:t>12</a:t>
            </a:fld>
            <a:endParaRPr lang="en-US" altLang="en-US" sz="1200">
              <a:solidFill>
                <a:srgbClr val="717171"/>
              </a:solidFill>
              <a:latin typeface="Arial" panose="020B0604020202020204" pitchFamily="34" charset="0"/>
            </a:endParaRPr>
          </a:p>
        </p:txBody>
      </p:sp>
      <p:sp>
        <p:nvSpPr>
          <p:cNvPr id="34820" name="Title 9">
            <a:extLst>
              <a:ext uri="{FF2B5EF4-FFF2-40B4-BE49-F238E27FC236}">
                <a16:creationId xmlns:a16="http://schemas.microsoft.com/office/drawing/2014/main" id="{2006105D-911C-C860-0947-6C1985E89A29}"/>
              </a:ext>
            </a:extLst>
          </p:cNvPr>
          <p:cNvSpPr>
            <a:spLocks noGrp="1"/>
          </p:cNvSpPr>
          <p:nvPr>
            <p:ph type="title"/>
          </p:nvPr>
        </p:nvSpPr>
        <p:spPr/>
        <p:txBody>
          <a:bodyPr/>
          <a:lstStyle/>
          <a:p>
            <a:pPr>
              <a:defRPr/>
            </a:pPr>
            <a:r>
              <a:rPr lang="en-US" altLang="en-US" sz="2800" b="1" dirty="0">
                <a:solidFill>
                  <a:schemeClr val="bg1">
                    <a:lumMod val="50000"/>
                  </a:schemeClr>
                </a:solidFill>
              </a:rPr>
              <a:t>Saturated Fat Topics</a:t>
            </a:r>
          </a:p>
        </p:txBody>
      </p:sp>
      <p:sp>
        <p:nvSpPr>
          <p:cNvPr id="34821" name="TextBox 4">
            <a:extLst>
              <a:ext uri="{FF2B5EF4-FFF2-40B4-BE49-F238E27FC236}">
                <a16:creationId xmlns:a16="http://schemas.microsoft.com/office/drawing/2014/main" id="{921DA666-4389-891B-892C-A37DA2D6E7B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7DCFFF16-2399-2F2C-EFD4-3860A11A7E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6263" y="3879185"/>
            <a:ext cx="4373137" cy="2466556"/>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FB65CD41-9880-2D39-0331-4FE0BCE98BF1}"/>
              </a:ext>
            </a:extLst>
          </p:cNvPr>
          <p:cNvSpPr>
            <a:spLocks noGrp="1"/>
          </p:cNvSpPr>
          <p:nvPr>
            <p:ph type="body" sz="quarter" idx="12"/>
          </p:nvPr>
        </p:nvSpPr>
        <p:spPr>
          <a:xfrm>
            <a:off x="533400" y="1295400"/>
            <a:ext cx="8077200" cy="685800"/>
          </a:xfrm>
        </p:spPr>
        <p:txBody>
          <a:bodyPr/>
          <a:lstStyle/>
          <a:p>
            <a:pPr marL="0" indent="0"/>
            <a:r>
              <a:rPr lang="en-US" altLang="en-US" b="1" dirty="0"/>
              <a:t>Disorders of Lipid Metabolism Saturated Fat </a:t>
            </a:r>
            <a:br>
              <a:rPr lang="en-US" altLang="en-US" b="1" dirty="0"/>
            </a:br>
            <a:r>
              <a:rPr lang="en-US" altLang="en-US" dirty="0"/>
              <a:t>Evidence Based</a:t>
            </a:r>
          </a:p>
          <a:p>
            <a:pPr marL="0" indent="0"/>
            <a:r>
              <a:rPr lang="en-US" altLang="en-US" dirty="0"/>
              <a:t> Nutrition Practice Guideline</a:t>
            </a:r>
          </a:p>
        </p:txBody>
      </p:sp>
      <p:sp>
        <p:nvSpPr>
          <p:cNvPr id="35843" name="Text Placeholder 2">
            <a:extLst>
              <a:ext uri="{FF2B5EF4-FFF2-40B4-BE49-F238E27FC236}">
                <a16:creationId xmlns:a16="http://schemas.microsoft.com/office/drawing/2014/main" id="{A3DDCEF9-560D-57E4-397D-2B3313EFB2CA}"/>
              </a:ext>
            </a:extLst>
          </p:cNvPr>
          <p:cNvSpPr>
            <a:spLocks noGrp="1"/>
          </p:cNvSpPr>
          <p:nvPr>
            <p:ph type="body" sz="quarter" idx="13"/>
          </p:nvPr>
        </p:nvSpPr>
        <p:spPr>
          <a:xfrm>
            <a:off x="457200" y="4267201"/>
            <a:ext cx="8077200" cy="609600"/>
          </a:xfrm>
        </p:spPr>
        <p:txBody>
          <a:bodyPr/>
          <a:lstStyle/>
          <a:p>
            <a:pPr marL="0" indent="0"/>
            <a:r>
              <a:rPr lang="en-US" altLang="en-US" dirty="0">
                <a:solidFill>
                  <a:srgbClr val="7F7F7F"/>
                </a:solidFill>
              </a:rPr>
              <a:t>Executive Summary of Recommendations</a:t>
            </a:r>
          </a:p>
        </p:txBody>
      </p:sp>
      <p:sp>
        <p:nvSpPr>
          <p:cNvPr id="35844" name="Slide Number Placeholder 3">
            <a:extLst>
              <a:ext uri="{FF2B5EF4-FFF2-40B4-BE49-F238E27FC236}">
                <a16:creationId xmlns:a16="http://schemas.microsoft.com/office/drawing/2014/main" id="{347D62E3-A1BA-6177-6645-6CC3906A42A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31E6E78-8381-4888-B89C-429AFE51F271}" type="slidenum">
              <a:rPr lang="en-US" altLang="en-US" sz="1200">
                <a:solidFill>
                  <a:srgbClr val="717171"/>
                </a:solidFill>
              </a:rPr>
              <a:pPr>
                <a:buFontTx/>
                <a:buNone/>
              </a:pPr>
              <a:t>13</a:t>
            </a:fld>
            <a:endParaRPr lang="en-US" altLang="en-US" sz="1200">
              <a:solidFill>
                <a:srgbClr val="717171"/>
              </a:solidFill>
            </a:endParaRPr>
          </a:p>
        </p:txBody>
      </p:sp>
      <p:sp>
        <p:nvSpPr>
          <p:cNvPr id="35845" name="TextBox 4">
            <a:extLst>
              <a:ext uri="{FF2B5EF4-FFF2-40B4-BE49-F238E27FC236}">
                <a16:creationId xmlns:a16="http://schemas.microsoft.com/office/drawing/2014/main" id="{3DE0A8E7-5CC0-4A4E-D9DE-324F29C5E8F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35846" name="TextBox 1">
            <a:extLst>
              <a:ext uri="{FF2B5EF4-FFF2-40B4-BE49-F238E27FC236}">
                <a16:creationId xmlns:a16="http://schemas.microsoft.com/office/drawing/2014/main" id="{6D0FF3E1-E222-BCF4-3D76-083C61F38B12}"/>
              </a:ext>
            </a:extLst>
          </p:cNvPr>
          <p:cNvSpPr txBox="1">
            <a:spLocks noChangeArrowheads="1"/>
          </p:cNvSpPr>
          <p:nvPr/>
        </p:nvSpPr>
        <p:spPr bwMode="auto">
          <a:xfrm>
            <a:off x="4648200" y="5867400"/>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9683E"/>
                </a:solidFill>
              </a:rPr>
              <a:t>Guideline published February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a:extLst>
              <a:ext uri="{FF2B5EF4-FFF2-40B4-BE49-F238E27FC236}">
                <a16:creationId xmlns:a16="http://schemas.microsoft.com/office/drawing/2014/main" id="{A7421E2D-EA71-62DD-6D0B-F3D790352D0F}"/>
              </a:ext>
            </a:extLst>
          </p:cNvPr>
          <p:cNvSpPr>
            <a:spLocks noGrp="1"/>
          </p:cNvSpPr>
          <p:nvPr>
            <p:ph type="body" sz="quarter" idx="13"/>
          </p:nvPr>
        </p:nvSpPr>
        <p:spPr>
          <a:xfrm>
            <a:off x="2286000" y="1524000"/>
            <a:ext cx="5562600" cy="609600"/>
          </a:xfrm>
        </p:spPr>
        <p:txBody>
          <a:bodyPr/>
          <a:lstStyle/>
          <a:p>
            <a:pPr marL="0" indent="0" algn="l"/>
            <a:r>
              <a:rPr lang="en-US" altLang="en-US" b="1" dirty="0">
                <a:solidFill>
                  <a:srgbClr val="7F7F7F"/>
                </a:solidFill>
              </a:rPr>
              <a:t>Nutrition Intervention</a:t>
            </a:r>
          </a:p>
        </p:txBody>
      </p:sp>
      <p:sp>
        <p:nvSpPr>
          <p:cNvPr id="57347" name="Slide Number Placeholder 3">
            <a:extLst>
              <a:ext uri="{FF2B5EF4-FFF2-40B4-BE49-F238E27FC236}">
                <a16:creationId xmlns:a16="http://schemas.microsoft.com/office/drawing/2014/main" id="{4575D88E-4278-4304-07E3-33FB4CA18CCD}"/>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AD06AA4-427B-4A57-9C1E-0E42A4CD7273}" type="slidenum">
              <a:rPr lang="en-US" altLang="en-US" sz="1200">
                <a:solidFill>
                  <a:srgbClr val="717171"/>
                </a:solidFill>
              </a:rPr>
              <a:pPr>
                <a:buFontTx/>
                <a:buNone/>
              </a:pPr>
              <a:t>14</a:t>
            </a:fld>
            <a:endParaRPr lang="en-US" altLang="en-US" sz="1200">
              <a:solidFill>
                <a:srgbClr val="717171"/>
              </a:solidFill>
            </a:endParaRPr>
          </a:p>
        </p:txBody>
      </p:sp>
      <p:sp>
        <p:nvSpPr>
          <p:cNvPr id="57349" name="TextBox 4">
            <a:extLst>
              <a:ext uri="{FF2B5EF4-FFF2-40B4-BE49-F238E27FC236}">
                <a16:creationId xmlns:a16="http://schemas.microsoft.com/office/drawing/2014/main" id="{3CE177D1-9E10-B0CC-D14E-0DCA9874D0F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descr="Text&#10;&#10;Description automatically generated">
            <a:extLst>
              <a:ext uri="{FF2B5EF4-FFF2-40B4-BE49-F238E27FC236}">
                <a16:creationId xmlns:a16="http://schemas.microsoft.com/office/drawing/2014/main" id="{BE6B3BE4-A226-EFF5-810D-1FE74AD8FF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5200" y="2880140"/>
            <a:ext cx="2627283" cy="2850319"/>
          </a:xfrm>
          <a:custGeom>
            <a:avLst/>
            <a:gdLst>
              <a:gd name="connsiteX0" fmla="*/ 0 w 2627283"/>
              <a:gd name="connsiteY0" fmla="*/ 0 h 2850319"/>
              <a:gd name="connsiteX1" fmla="*/ 709366 w 2627283"/>
              <a:gd name="connsiteY1" fmla="*/ 0 h 2850319"/>
              <a:gd name="connsiteX2" fmla="*/ 1339914 w 2627283"/>
              <a:gd name="connsiteY2" fmla="*/ 0 h 2850319"/>
              <a:gd name="connsiteX3" fmla="*/ 1996735 w 2627283"/>
              <a:gd name="connsiteY3" fmla="*/ 0 h 2850319"/>
              <a:gd name="connsiteX4" fmla="*/ 2627283 w 2627283"/>
              <a:gd name="connsiteY4" fmla="*/ 0 h 2850319"/>
              <a:gd name="connsiteX5" fmla="*/ 2627283 w 2627283"/>
              <a:gd name="connsiteY5" fmla="*/ 484554 h 2850319"/>
              <a:gd name="connsiteX6" fmla="*/ 2627283 w 2627283"/>
              <a:gd name="connsiteY6" fmla="*/ 1026115 h 2850319"/>
              <a:gd name="connsiteX7" fmla="*/ 2627283 w 2627283"/>
              <a:gd name="connsiteY7" fmla="*/ 1567675 h 2850319"/>
              <a:gd name="connsiteX8" fmla="*/ 2627283 w 2627283"/>
              <a:gd name="connsiteY8" fmla="*/ 2194746 h 2850319"/>
              <a:gd name="connsiteX9" fmla="*/ 2627283 w 2627283"/>
              <a:gd name="connsiteY9" fmla="*/ 2850319 h 2850319"/>
              <a:gd name="connsiteX10" fmla="*/ 1996735 w 2627283"/>
              <a:gd name="connsiteY10" fmla="*/ 2850319 h 2850319"/>
              <a:gd name="connsiteX11" fmla="*/ 1339914 w 2627283"/>
              <a:gd name="connsiteY11" fmla="*/ 2850319 h 2850319"/>
              <a:gd name="connsiteX12" fmla="*/ 656821 w 2627283"/>
              <a:gd name="connsiteY12" fmla="*/ 2850319 h 2850319"/>
              <a:gd name="connsiteX13" fmla="*/ 0 w 2627283"/>
              <a:gd name="connsiteY13" fmla="*/ 2850319 h 2850319"/>
              <a:gd name="connsiteX14" fmla="*/ 0 w 2627283"/>
              <a:gd name="connsiteY14" fmla="*/ 2337262 h 2850319"/>
              <a:gd name="connsiteX15" fmla="*/ 0 w 2627283"/>
              <a:gd name="connsiteY15" fmla="*/ 1795701 h 2850319"/>
              <a:gd name="connsiteX16" fmla="*/ 0 w 2627283"/>
              <a:gd name="connsiteY16" fmla="*/ 1168631 h 2850319"/>
              <a:gd name="connsiteX17" fmla="*/ 0 w 2627283"/>
              <a:gd name="connsiteY17" fmla="*/ 541561 h 2850319"/>
              <a:gd name="connsiteX18" fmla="*/ 0 w 2627283"/>
              <a:gd name="connsiteY18" fmla="*/ 0 h 285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7283" h="2850319" fill="none" extrusionOk="0">
                <a:moveTo>
                  <a:pt x="0" y="0"/>
                </a:moveTo>
                <a:cubicBezTo>
                  <a:pt x="194149" y="29512"/>
                  <a:pt x="367027" y="6721"/>
                  <a:pt x="709366" y="0"/>
                </a:cubicBezTo>
                <a:cubicBezTo>
                  <a:pt x="1051705" y="-6721"/>
                  <a:pt x="1163241" y="4172"/>
                  <a:pt x="1339914" y="0"/>
                </a:cubicBezTo>
                <a:cubicBezTo>
                  <a:pt x="1516587" y="-4172"/>
                  <a:pt x="1830643" y="-12127"/>
                  <a:pt x="1996735" y="0"/>
                </a:cubicBezTo>
                <a:cubicBezTo>
                  <a:pt x="2162827" y="12127"/>
                  <a:pt x="2429159" y="20148"/>
                  <a:pt x="2627283" y="0"/>
                </a:cubicBezTo>
                <a:cubicBezTo>
                  <a:pt x="2622360" y="100824"/>
                  <a:pt x="2645006" y="382200"/>
                  <a:pt x="2627283" y="484554"/>
                </a:cubicBezTo>
                <a:cubicBezTo>
                  <a:pt x="2609560" y="586908"/>
                  <a:pt x="2604042" y="818858"/>
                  <a:pt x="2627283" y="1026115"/>
                </a:cubicBezTo>
                <a:cubicBezTo>
                  <a:pt x="2650524" y="1233372"/>
                  <a:pt x="2632845" y="1396532"/>
                  <a:pt x="2627283" y="1567675"/>
                </a:cubicBezTo>
                <a:cubicBezTo>
                  <a:pt x="2621721" y="1738818"/>
                  <a:pt x="2614441" y="2002200"/>
                  <a:pt x="2627283" y="2194746"/>
                </a:cubicBezTo>
                <a:cubicBezTo>
                  <a:pt x="2640125" y="2387292"/>
                  <a:pt x="2653412" y="2546236"/>
                  <a:pt x="2627283" y="2850319"/>
                </a:cubicBezTo>
                <a:cubicBezTo>
                  <a:pt x="2330344" y="2859761"/>
                  <a:pt x="2162769" y="2865716"/>
                  <a:pt x="1996735" y="2850319"/>
                </a:cubicBezTo>
                <a:cubicBezTo>
                  <a:pt x="1830701" y="2834922"/>
                  <a:pt x="1536748" y="2873892"/>
                  <a:pt x="1339914" y="2850319"/>
                </a:cubicBezTo>
                <a:cubicBezTo>
                  <a:pt x="1143080" y="2826746"/>
                  <a:pt x="795029" y="2865991"/>
                  <a:pt x="656821" y="2850319"/>
                </a:cubicBezTo>
                <a:cubicBezTo>
                  <a:pt x="518613" y="2834647"/>
                  <a:pt x="191956" y="2818670"/>
                  <a:pt x="0" y="2850319"/>
                </a:cubicBezTo>
                <a:cubicBezTo>
                  <a:pt x="20543" y="2649205"/>
                  <a:pt x="7156" y="2579548"/>
                  <a:pt x="0" y="2337262"/>
                </a:cubicBezTo>
                <a:cubicBezTo>
                  <a:pt x="-7156" y="2094976"/>
                  <a:pt x="-7979" y="1906361"/>
                  <a:pt x="0" y="1795701"/>
                </a:cubicBezTo>
                <a:cubicBezTo>
                  <a:pt x="7979" y="1685041"/>
                  <a:pt x="-12985" y="1387303"/>
                  <a:pt x="0" y="1168631"/>
                </a:cubicBezTo>
                <a:cubicBezTo>
                  <a:pt x="12985" y="949959"/>
                  <a:pt x="-5442" y="837552"/>
                  <a:pt x="0" y="541561"/>
                </a:cubicBezTo>
                <a:cubicBezTo>
                  <a:pt x="5442" y="245570"/>
                  <a:pt x="-12057" y="173469"/>
                  <a:pt x="0" y="0"/>
                </a:cubicBezTo>
                <a:close/>
              </a:path>
              <a:path w="2627283" h="2850319" stroke="0" extrusionOk="0">
                <a:moveTo>
                  <a:pt x="0" y="0"/>
                </a:moveTo>
                <a:cubicBezTo>
                  <a:pt x="202276" y="24091"/>
                  <a:pt x="457170" y="25415"/>
                  <a:pt x="604275" y="0"/>
                </a:cubicBezTo>
                <a:cubicBezTo>
                  <a:pt x="751381" y="-25415"/>
                  <a:pt x="996648" y="20796"/>
                  <a:pt x="1208550" y="0"/>
                </a:cubicBezTo>
                <a:cubicBezTo>
                  <a:pt x="1420452" y="-20796"/>
                  <a:pt x="1596406" y="-33270"/>
                  <a:pt x="1891644" y="0"/>
                </a:cubicBezTo>
                <a:cubicBezTo>
                  <a:pt x="2186882" y="33270"/>
                  <a:pt x="2270739" y="2524"/>
                  <a:pt x="2627283" y="0"/>
                </a:cubicBezTo>
                <a:cubicBezTo>
                  <a:pt x="2598861" y="242372"/>
                  <a:pt x="2636720" y="295640"/>
                  <a:pt x="2627283" y="570064"/>
                </a:cubicBezTo>
                <a:cubicBezTo>
                  <a:pt x="2617846" y="844488"/>
                  <a:pt x="2623971" y="888943"/>
                  <a:pt x="2627283" y="1140128"/>
                </a:cubicBezTo>
                <a:cubicBezTo>
                  <a:pt x="2630595" y="1391313"/>
                  <a:pt x="2639631" y="1461838"/>
                  <a:pt x="2627283" y="1767198"/>
                </a:cubicBezTo>
                <a:cubicBezTo>
                  <a:pt x="2614936" y="2072558"/>
                  <a:pt x="2577913" y="2457107"/>
                  <a:pt x="2627283" y="2850319"/>
                </a:cubicBezTo>
                <a:cubicBezTo>
                  <a:pt x="2307444" y="2843192"/>
                  <a:pt x="2211863" y="2822055"/>
                  <a:pt x="1944189" y="2850319"/>
                </a:cubicBezTo>
                <a:cubicBezTo>
                  <a:pt x="1676515" y="2878583"/>
                  <a:pt x="1652973" y="2844352"/>
                  <a:pt x="1366187" y="2850319"/>
                </a:cubicBezTo>
                <a:cubicBezTo>
                  <a:pt x="1079401" y="2856286"/>
                  <a:pt x="1038861" y="2844879"/>
                  <a:pt x="761912" y="2850319"/>
                </a:cubicBezTo>
                <a:cubicBezTo>
                  <a:pt x="484964" y="2855759"/>
                  <a:pt x="206992" y="2846776"/>
                  <a:pt x="0" y="2850319"/>
                </a:cubicBezTo>
                <a:cubicBezTo>
                  <a:pt x="-3574" y="2666901"/>
                  <a:pt x="-27023" y="2352154"/>
                  <a:pt x="0" y="2223249"/>
                </a:cubicBezTo>
                <a:cubicBezTo>
                  <a:pt x="27023" y="2094344"/>
                  <a:pt x="-3197" y="1911699"/>
                  <a:pt x="0" y="1624682"/>
                </a:cubicBezTo>
                <a:cubicBezTo>
                  <a:pt x="3197" y="1337665"/>
                  <a:pt x="19900" y="1234621"/>
                  <a:pt x="0" y="1111624"/>
                </a:cubicBezTo>
                <a:cubicBezTo>
                  <a:pt x="-19900" y="988627"/>
                  <a:pt x="8411" y="748235"/>
                  <a:pt x="0" y="570064"/>
                </a:cubicBezTo>
                <a:cubicBezTo>
                  <a:pt x="-8411" y="391893"/>
                  <a:pt x="25618" y="232727"/>
                  <a:pt x="0" y="0"/>
                </a:cubicBezTo>
                <a:close/>
              </a:path>
            </a:pathLst>
          </a:custGeom>
          <a:ln>
            <a:solidFill>
              <a:schemeClr val="tx1"/>
            </a:solidFill>
            <a:extLst>
              <a:ext uri="{C807C97D-BFC1-408E-A445-0C87EB9F89A2}">
                <ask:lineSketchStyleProps xmlns:ask="http://schemas.microsoft.com/office/drawing/2018/sketchyshapes" sd="1317826811">
                  <a:prstGeom prst="rect">
                    <a:avLst/>
                  </a:prstGeom>
                  <ask:type>
                    <ask:lineSketchFreehand/>
                  </ask:type>
                </ask:lineSketchStyleProps>
              </a:ext>
            </a:extLst>
          </a:ln>
          <a:effectLst>
            <a:glow rad="139700">
              <a:schemeClr val="accent3">
                <a:satMod val="175000"/>
                <a:alpha val="40000"/>
              </a:schemeClr>
            </a:glo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1B3A-2D80-DD27-1A38-A35B91B14DC6}"/>
              </a:ext>
            </a:extLst>
          </p:cNvPr>
          <p:cNvSpPr>
            <a:spLocks noGrp="1"/>
          </p:cNvSpPr>
          <p:nvPr>
            <p:ph type="title"/>
          </p:nvPr>
        </p:nvSpPr>
        <p:spPr>
          <a:xfrm>
            <a:off x="230459" y="300959"/>
            <a:ext cx="8229600" cy="563562"/>
          </a:xfrm>
        </p:spPr>
        <p:txBody>
          <a:bodyPr/>
          <a:lstStyle/>
          <a:p>
            <a:r>
              <a:rPr lang="en-US" dirty="0">
                <a:solidFill>
                  <a:schemeClr val="bg1">
                    <a:lumMod val="50000"/>
                  </a:schemeClr>
                </a:solidFill>
              </a:rPr>
              <a:t>DLMSF: Acronyms &amp; Abbreviations</a:t>
            </a:r>
          </a:p>
        </p:txBody>
      </p:sp>
      <p:sp>
        <p:nvSpPr>
          <p:cNvPr id="4" name="Slide Number Placeholder 3">
            <a:extLst>
              <a:ext uri="{FF2B5EF4-FFF2-40B4-BE49-F238E27FC236}">
                <a16:creationId xmlns:a16="http://schemas.microsoft.com/office/drawing/2014/main" id="{F5F170A3-AEDC-3EBA-8ECC-3376917B9EA5}"/>
              </a:ext>
            </a:extLst>
          </p:cNvPr>
          <p:cNvSpPr>
            <a:spLocks noGrp="1"/>
          </p:cNvSpPr>
          <p:nvPr>
            <p:ph type="sldNum" sz="quarter" idx="14"/>
          </p:nvPr>
        </p:nvSpPr>
        <p:spPr/>
        <p:txBody>
          <a:bodyPr/>
          <a:lstStyle/>
          <a:p>
            <a:fld id="{B046E05E-401D-4DD5-A5F7-A24D16D1B9E9}" type="slidenum">
              <a:rPr lang="en-US" altLang="en-US" smtClean="0"/>
              <a:pPr/>
              <a:t>15</a:t>
            </a:fld>
            <a:endParaRPr lang="en-US" altLang="en-US"/>
          </a:p>
        </p:txBody>
      </p:sp>
      <p:graphicFrame>
        <p:nvGraphicFramePr>
          <p:cNvPr id="5" name="Table 4">
            <a:extLst>
              <a:ext uri="{FF2B5EF4-FFF2-40B4-BE49-F238E27FC236}">
                <a16:creationId xmlns:a16="http://schemas.microsoft.com/office/drawing/2014/main" id="{46223435-7BF6-9704-C3FC-A73E1290B0F6}"/>
              </a:ext>
            </a:extLst>
          </p:cNvPr>
          <p:cNvGraphicFramePr>
            <a:graphicFrameLocks noGrp="1"/>
          </p:cNvGraphicFramePr>
          <p:nvPr>
            <p:extLst>
              <p:ext uri="{D42A27DB-BD31-4B8C-83A1-F6EECF244321}">
                <p14:modId xmlns:p14="http://schemas.microsoft.com/office/powerpoint/2010/main" val="2957482316"/>
              </p:ext>
            </p:extLst>
          </p:nvPr>
        </p:nvGraphicFramePr>
        <p:xfrm>
          <a:off x="685800" y="1371600"/>
          <a:ext cx="7772400" cy="4903660"/>
        </p:xfrm>
        <a:graphic>
          <a:graphicData uri="http://schemas.openxmlformats.org/drawingml/2006/table">
            <a:tbl>
              <a:tblPr>
                <a:tableStyleId>{8799B23B-EC83-4686-B30A-512413B5E67A}</a:tableStyleId>
              </a:tblPr>
              <a:tblGrid>
                <a:gridCol w="1943099">
                  <a:extLst>
                    <a:ext uri="{9D8B030D-6E8A-4147-A177-3AD203B41FA5}">
                      <a16:colId xmlns:a16="http://schemas.microsoft.com/office/drawing/2014/main" val="1773713009"/>
                    </a:ext>
                  </a:extLst>
                </a:gridCol>
                <a:gridCol w="5829301">
                  <a:extLst>
                    <a:ext uri="{9D8B030D-6E8A-4147-A177-3AD203B41FA5}">
                      <a16:colId xmlns:a16="http://schemas.microsoft.com/office/drawing/2014/main" val="3347768585"/>
                    </a:ext>
                  </a:extLst>
                </a:gridCol>
              </a:tblGrid>
              <a:tr h="279426">
                <a:tc>
                  <a:txBody>
                    <a:bodyPr/>
                    <a:lstStyle/>
                    <a:p>
                      <a:pPr algn="ctr"/>
                      <a:r>
                        <a:rPr lang="en-US" sz="1800" b="1" dirty="0">
                          <a:solidFill>
                            <a:srgbClr val="39683E"/>
                          </a:solidFill>
                          <a:effectLst/>
                        </a:rPr>
                        <a:t>Term</a:t>
                      </a:r>
                      <a:endParaRPr lang="en-US" sz="1800" dirty="0">
                        <a:solidFill>
                          <a:srgbClr val="39683E"/>
                        </a:solidFill>
                        <a:effectLst/>
                      </a:endParaRPr>
                    </a:p>
                  </a:txBody>
                  <a:tcPr marL="5770" marR="5770" marT="5770" marB="5770" anchor="ctr"/>
                </a:tc>
                <a:tc>
                  <a:txBody>
                    <a:bodyPr/>
                    <a:lstStyle/>
                    <a:p>
                      <a:pPr algn="ctr"/>
                      <a:r>
                        <a:rPr lang="en-US" sz="1800" b="1">
                          <a:solidFill>
                            <a:srgbClr val="39683E"/>
                          </a:solidFill>
                          <a:effectLst/>
                        </a:rPr>
                        <a:t> Definition</a:t>
                      </a:r>
                      <a:endParaRPr lang="en-US" sz="1800">
                        <a:solidFill>
                          <a:srgbClr val="39683E"/>
                        </a:solidFill>
                        <a:effectLst/>
                      </a:endParaRPr>
                    </a:p>
                  </a:txBody>
                  <a:tcPr marL="5770" marR="5770" marT="5770" marB="5770" anchor="ctr"/>
                </a:tc>
                <a:extLst>
                  <a:ext uri="{0D108BD9-81ED-4DB2-BD59-A6C34878D82A}">
                    <a16:rowId xmlns:a16="http://schemas.microsoft.com/office/drawing/2014/main" val="2782258103"/>
                  </a:ext>
                </a:extLst>
              </a:tr>
              <a:tr h="279426">
                <a:tc>
                  <a:txBody>
                    <a:bodyPr/>
                    <a:lstStyle/>
                    <a:p>
                      <a:r>
                        <a:rPr lang="en-US" sz="1800" dirty="0">
                          <a:solidFill>
                            <a:srgbClr val="39683E"/>
                          </a:solidFill>
                        </a:rPr>
                        <a:t> CHD</a:t>
                      </a:r>
                    </a:p>
                  </a:txBody>
                  <a:tcPr marL="5770" marR="5770" marT="5770" marB="5770" anchor="ctr"/>
                </a:tc>
                <a:tc>
                  <a:txBody>
                    <a:bodyPr/>
                    <a:lstStyle/>
                    <a:p>
                      <a:r>
                        <a:rPr lang="en-US" sz="1800">
                          <a:solidFill>
                            <a:srgbClr val="39683E"/>
                          </a:solidFill>
                        </a:rPr>
                        <a:t> Coronary heart disease</a:t>
                      </a:r>
                    </a:p>
                  </a:txBody>
                  <a:tcPr marL="5770" marR="5770" marT="5770" marB="5770" anchor="ctr"/>
                </a:tc>
                <a:extLst>
                  <a:ext uri="{0D108BD9-81ED-4DB2-BD59-A6C34878D82A}">
                    <a16:rowId xmlns:a16="http://schemas.microsoft.com/office/drawing/2014/main" val="138828223"/>
                  </a:ext>
                </a:extLst>
              </a:tr>
              <a:tr h="279426">
                <a:tc>
                  <a:txBody>
                    <a:bodyPr/>
                    <a:lstStyle/>
                    <a:p>
                      <a:r>
                        <a:rPr lang="en-US" sz="1800" dirty="0">
                          <a:solidFill>
                            <a:srgbClr val="39683E"/>
                          </a:solidFill>
                        </a:rPr>
                        <a:t> CHO</a:t>
                      </a:r>
                    </a:p>
                  </a:txBody>
                  <a:tcPr marL="5770" marR="5770" marT="5770" marB="5770" anchor="ctr"/>
                </a:tc>
                <a:tc>
                  <a:txBody>
                    <a:bodyPr/>
                    <a:lstStyle/>
                    <a:p>
                      <a:r>
                        <a:rPr lang="en-US" sz="1800" dirty="0">
                          <a:solidFill>
                            <a:srgbClr val="39683E"/>
                          </a:solidFill>
                        </a:rPr>
                        <a:t> Carbohydrate</a:t>
                      </a:r>
                    </a:p>
                  </a:txBody>
                  <a:tcPr marL="5770" marR="5770" marT="5770" marB="5770" anchor="ctr"/>
                </a:tc>
                <a:extLst>
                  <a:ext uri="{0D108BD9-81ED-4DB2-BD59-A6C34878D82A}">
                    <a16:rowId xmlns:a16="http://schemas.microsoft.com/office/drawing/2014/main" val="2313129485"/>
                  </a:ext>
                </a:extLst>
              </a:tr>
              <a:tr h="279426">
                <a:tc>
                  <a:txBody>
                    <a:bodyPr/>
                    <a:lstStyle/>
                    <a:p>
                      <a:r>
                        <a:rPr lang="en-US" sz="1800" dirty="0">
                          <a:solidFill>
                            <a:srgbClr val="39683E"/>
                          </a:solidFill>
                        </a:rPr>
                        <a:t> CRP</a:t>
                      </a:r>
                    </a:p>
                  </a:txBody>
                  <a:tcPr marL="5770" marR="5770" marT="5770" marB="5770" anchor="ctr"/>
                </a:tc>
                <a:tc>
                  <a:txBody>
                    <a:bodyPr/>
                    <a:lstStyle/>
                    <a:p>
                      <a:r>
                        <a:rPr lang="en-US" sz="1800">
                          <a:solidFill>
                            <a:srgbClr val="39683E"/>
                          </a:solidFill>
                        </a:rPr>
                        <a:t> C-Reactive protein</a:t>
                      </a:r>
                    </a:p>
                  </a:txBody>
                  <a:tcPr marL="5770" marR="5770" marT="5770" marB="5770" anchor="ctr"/>
                </a:tc>
                <a:extLst>
                  <a:ext uri="{0D108BD9-81ED-4DB2-BD59-A6C34878D82A}">
                    <a16:rowId xmlns:a16="http://schemas.microsoft.com/office/drawing/2014/main" val="2494473810"/>
                  </a:ext>
                </a:extLst>
              </a:tr>
              <a:tr h="279426">
                <a:tc>
                  <a:txBody>
                    <a:bodyPr/>
                    <a:lstStyle/>
                    <a:p>
                      <a:r>
                        <a:rPr lang="en-US" sz="1800" dirty="0">
                          <a:solidFill>
                            <a:srgbClr val="39683E"/>
                          </a:solidFill>
                        </a:rPr>
                        <a:t> CHD</a:t>
                      </a:r>
                    </a:p>
                  </a:txBody>
                  <a:tcPr marL="5770" marR="5770" marT="5770" marB="5770" anchor="ctr"/>
                </a:tc>
                <a:tc>
                  <a:txBody>
                    <a:bodyPr/>
                    <a:lstStyle/>
                    <a:p>
                      <a:r>
                        <a:rPr lang="en-US" sz="1800">
                          <a:solidFill>
                            <a:srgbClr val="39683E"/>
                          </a:solidFill>
                        </a:rPr>
                        <a:t> Coronary heart disease</a:t>
                      </a:r>
                    </a:p>
                  </a:txBody>
                  <a:tcPr marL="5770" marR="5770" marT="5770" marB="5770" anchor="ctr"/>
                </a:tc>
                <a:extLst>
                  <a:ext uri="{0D108BD9-81ED-4DB2-BD59-A6C34878D82A}">
                    <a16:rowId xmlns:a16="http://schemas.microsoft.com/office/drawing/2014/main" val="1830774124"/>
                  </a:ext>
                </a:extLst>
              </a:tr>
              <a:tr h="279426">
                <a:tc>
                  <a:txBody>
                    <a:bodyPr/>
                    <a:lstStyle/>
                    <a:p>
                      <a:r>
                        <a:rPr lang="en-US" sz="1800" dirty="0">
                          <a:solidFill>
                            <a:srgbClr val="39683E"/>
                          </a:solidFill>
                        </a:rPr>
                        <a:t> CV</a:t>
                      </a:r>
                    </a:p>
                  </a:txBody>
                  <a:tcPr marL="5770" marR="5770" marT="5770" marB="5770" anchor="ctr"/>
                </a:tc>
                <a:tc>
                  <a:txBody>
                    <a:bodyPr/>
                    <a:lstStyle/>
                    <a:p>
                      <a:r>
                        <a:rPr lang="en-US" sz="1800">
                          <a:solidFill>
                            <a:srgbClr val="39683E"/>
                          </a:solidFill>
                        </a:rPr>
                        <a:t> Cardiovascular </a:t>
                      </a:r>
                    </a:p>
                  </a:txBody>
                  <a:tcPr marL="5770" marR="5770" marT="5770" marB="5770" anchor="ctr"/>
                </a:tc>
                <a:extLst>
                  <a:ext uri="{0D108BD9-81ED-4DB2-BD59-A6C34878D82A}">
                    <a16:rowId xmlns:a16="http://schemas.microsoft.com/office/drawing/2014/main" val="2730037310"/>
                  </a:ext>
                </a:extLst>
              </a:tr>
              <a:tr h="279426">
                <a:tc>
                  <a:txBody>
                    <a:bodyPr/>
                    <a:lstStyle/>
                    <a:p>
                      <a:r>
                        <a:rPr lang="en-US" sz="1800" dirty="0">
                          <a:solidFill>
                            <a:srgbClr val="39683E"/>
                          </a:solidFill>
                        </a:rPr>
                        <a:t> CVD</a:t>
                      </a:r>
                    </a:p>
                  </a:txBody>
                  <a:tcPr marL="5770" marR="5770" marT="5770" marB="5770" anchor="ctr"/>
                </a:tc>
                <a:tc>
                  <a:txBody>
                    <a:bodyPr/>
                    <a:lstStyle/>
                    <a:p>
                      <a:r>
                        <a:rPr lang="en-US" sz="1800" dirty="0">
                          <a:solidFill>
                            <a:srgbClr val="39683E"/>
                          </a:solidFill>
                        </a:rPr>
                        <a:t> Cardiovascular disease</a:t>
                      </a:r>
                    </a:p>
                  </a:txBody>
                  <a:tcPr marL="5770" marR="5770" marT="5770" marB="5770" anchor="ctr"/>
                </a:tc>
                <a:extLst>
                  <a:ext uri="{0D108BD9-81ED-4DB2-BD59-A6C34878D82A}">
                    <a16:rowId xmlns:a16="http://schemas.microsoft.com/office/drawing/2014/main" val="3420045949"/>
                  </a:ext>
                </a:extLst>
              </a:tr>
              <a:tr h="329900">
                <a:tc>
                  <a:txBody>
                    <a:bodyPr/>
                    <a:lstStyle/>
                    <a:p>
                      <a:r>
                        <a:rPr lang="en-US" sz="1800">
                          <a:solidFill>
                            <a:srgbClr val="39683E"/>
                          </a:solidFill>
                        </a:rPr>
                        <a:t> EtD Framework</a:t>
                      </a:r>
                    </a:p>
                  </a:txBody>
                  <a:tcPr marL="5770" marR="5770" marT="5770" marB="5770" anchor="ctr"/>
                </a:tc>
                <a:tc>
                  <a:txBody>
                    <a:bodyPr/>
                    <a:lstStyle/>
                    <a:p>
                      <a:r>
                        <a:rPr lang="en-US" sz="1800" dirty="0">
                          <a:solidFill>
                            <a:srgbClr val="39683E"/>
                          </a:solidFill>
                        </a:rPr>
                        <a:t> Evidence-to-Decision framework</a:t>
                      </a:r>
                    </a:p>
                  </a:txBody>
                  <a:tcPr marL="5770" marR="5770" marT="5770" marB="5770" anchor="ctr"/>
                </a:tc>
                <a:extLst>
                  <a:ext uri="{0D108BD9-81ED-4DB2-BD59-A6C34878D82A}">
                    <a16:rowId xmlns:a16="http://schemas.microsoft.com/office/drawing/2014/main" val="410431512"/>
                  </a:ext>
                </a:extLst>
              </a:tr>
              <a:tr h="279426">
                <a:tc>
                  <a:txBody>
                    <a:bodyPr/>
                    <a:lstStyle/>
                    <a:p>
                      <a:r>
                        <a:rPr lang="en-US" sz="1800">
                          <a:solidFill>
                            <a:srgbClr val="39683E"/>
                          </a:solidFill>
                        </a:rPr>
                        <a:t> IL-6</a:t>
                      </a:r>
                    </a:p>
                  </a:txBody>
                  <a:tcPr marL="5770" marR="5770" marT="5770" marB="5770" anchor="ctr"/>
                </a:tc>
                <a:tc>
                  <a:txBody>
                    <a:bodyPr/>
                    <a:lstStyle/>
                    <a:p>
                      <a:r>
                        <a:rPr lang="en-US" sz="1800" dirty="0">
                          <a:solidFill>
                            <a:srgbClr val="39683E"/>
                          </a:solidFill>
                        </a:rPr>
                        <a:t> Interleukin 6</a:t>
                      </a:r>
                    </a:p>
                  </a:txBody>
                  <a:tcPr marL="5770" marR="5770" marT="5770" marB="5770" anchor="ctr"/>
                </a:tc>
                <a:extLst>
                  <a:ext uri="{0D108BD9-81ED-4DB2-BD59-A6C34878D82A}">
                    <a16:rowId xmlns:a16="http://schemas.microsoft.com/office/drawing/2014/main" val="3071992415"/>
                  </a:ext>
                </a:extLst>
              </a:tr>
              <a:tr h="279426">
                <a:tc>
                  <a:txBody>
                    <a:bodyPr/>
                    <a:lstStyle/>
                    <a:p>
                      <a:r>
                        <a:rPr lang="en-US" sz="1800">
                          <a:solidFill>
                            <a:srgbClr val="39683E"/>
                          </a:solidFill>
                        </a:rPr>
                        <a:t> LDL</a:t>
                      </a:r>
                    </a:p>
                  </a:txBody>
                  <a:tcPr marL="5770" marR="5770" marT="5770" marB="5770" anchor="ctr"/>
                </a:tc>
                <a:tc>
                  <a:txBody>
                    <a:bodyPr/>
                    <a:lstStyle/>
                    <a:p>
                      <a:r>
                        <a:rPr lang="en-US" sz="1800" dirty="0">
                          <a:solidFill>
                            <a:srgbClr val="39683E"/>
                          </a:solidFill>
                        </a:rPr>
                        <a:t> Low density lipoprotein</a:t>
                      </a:r>
                    </a:p>
                  </a:txBody>
                  <a:tcPr marL="5770" marR="5770" marT="5770" marB="5770" anchor="ctr"/>
                </a:tc>
                <a:extLst>
                  <a:ext uri="{0D108BD9-81ED-4DB2-BD59-A6C34878D82A}">
                    <a16:rowId xmlns:a16="http://schemas.microsoft.com/office/drawing/2014/main" val="1770642167"/>
                  </a:ext>
                </a:extLst>
              </a:tr>
              <a:tr h="279426">
                <a:tc>
                  <a:txBody>
                    <a:bodyPr/>
                    <a:lstStyle/>
                    <a:p>
                      <a:r>
                        <a:rPr lang="en-US" sz="1800">
                          <a:solidFill>
                            <a:srgbClr val="39683E"/>
                          </a:solidFill>
                        </a:rPr>
                        <a:t> HDL</a:t>
                      </a:r>
                    </a:p>
                  </a:txBody>
                  <a:tcPr marL="5770" marR="5770" marT="5770" marB="5770" anchor="ctr"/>
                </a:tc>
                <a:tc>
                  <a:txBody>
                    <a:bodyPr/>
                    <a:lstStyle/>
                    <a:p>
                      <a:r>
                        <a:rPr lang="en-US" sz="1800" dirty="0">
                          <a:solidFill>
                            <a:srgbClr val="39683E"/>
                          </a:solidFill>
                        </a:rPr>
                        <a:t> High density lipoprotein</a:t>
                      </a:r>
                    </a:p>
                  </a:txBody>
                  <a:tcPr marL="5770" marR="5770" marT="5770" marB="5770" anchor="ctr"/>
                </a:tc>
                <a:extLst>
                  <a:ext uri="{0D108BD9-81ED-4DB2-BD59-A6C34878D82A}">
                    <a16:rowId xmlns:a16="http://schemas.microsoft.com/office/drawing/2014/main" val="640158399"/>
                  </a:ext>
                </a:extLst>
              </a:tr>
              <a:tr h="279426">
                <a:tc>
                  <a:txBody>
                    <a:bodyPr/>
                    <a:lstStyle/>
                    <a:p>
                      <a:r>
                        <a:rPr lang="en-US" sz="1800">
                          <a:solidFill>
                            <a:srgbClr val="39683E"/>
                          </a:solidFill>
                        </a:rPr>
                        <a:t> MNT</a:t>
                      </a:r>
                    </a:p>
                  </a:txBody>
                  <a:tcPr marL="5770" marR="5770" marT="5770" marB="5770" anchor="ctr"/>
                </a:tc>
                <a:tc>
                  <a:txBody>
                    <a:bodyPr/>
                    <a:lstStyle/>
                    <a:p>
                      <a:r>
                        <a:rPr lang="en-US" sz="1800" dirty="0">
                          <a:solidFill>
                            <a:srgbClr val="39683E"/>
                          </a:solidFill>
                        </a:rPr>
                        <a:t> Medical nutrition therapy</a:t>
                      </a:r>
                    </a:p>
                  </a:txBody>
                  <a:tcPr marL="5770" marR="5770" marT="5770" marB="5770" anchor="ctr"/>
                </a:tc>
                <a:extLst>
                  <a:ext uri="{0D108BD9-81ED-4DB2-BD59-A6C34878D82A}">
                    <a16:rowId xmlns:a16="http://schemas.microsoft.com/office/drawing/2014/main" val="3200664826"/>
                  </a:ext>
                </a:extLst>
              </a:tr>
              <a:tr h="279426">
                <a:tc>
                  <a:txBody>
                    <a:bodyPr/>
                    <a:lstStyle/>
                    <a:p>
                      <a:r>
                        <a:rPr lang="en-US" sz="1800">
                          <a:solidFill>
                            <a:srgbClr val="39683E"/>
                          </a:solidFill>
                        </a:rPr>
                        <a:t> RCT</a:t>
                      </a:r>
                    </a:p>
                  </a:txBody>
                  <a:tcPr marL="5770" marR="5770" marT="5770" marB="5770" anchor="ctr"/>
                </a:tc>
                <a:tc>
                  <a:txBody>
                    <a:bodyPr/>
                    <a:lstStyle/>
                    <a:p>
                      <a:r>
                        <a:rPr lang="en-US" sz="1800" dirty="0">
                          <a:solidFill>
                            <a:srgbClr val="39683E"/>
                          </a:solidFill>
                        </a:rPr>
                        <a:t> Randomized controlled trial</a:t>
                      </a:r>
                    </a:p>
                  </a:txBody>
                  <a:tcPr marL="5770" marR="5770" marT="5770" marB="5770" anchor="ctr"/>
                </a:tc>
                <a:extLst>
                  <a:ext uri="{0D108BD9-81ED-4DB2-BD59-A6C34878D82A}">
                    <a16:rowId xmlns:a16="http://schemas.microsoft.com/office/drawing/2014/main" val="911571138"/>
                  </a:ext>
                </a:extLst>
              </a:tr>
              <a:tr h="279317">
                <a:tc>
                  <a:txBody>
                    <a:bodyPr/>
                    <a:lstStyle/>
                    <a:p>
                      <a:r>
                        <a:rPr lang="en-US" sz="1800">
                          <a:solidFill>
                            <a:srgbClr val="39683E"/>
                          </a:solidFill>
                        </a:rPr>
                        <a:t> RDN</a:t>
                      </a:r>
                    </a:p>
                  </a:txBody>
                  <a:tcPr marL="5770" marR="5770" marT="5770" marB="5770" anchor="ctr"/>
                </a:tc>
                <a:tc>
                  <a:txBody>
                    <a:bodyPr/>
                    <a:lstStyle/>
                    <a:p>
                      <a:r>
                        <a:rPr lang="en-US" sz="1800" dirty="0">
                          <a:solidFill>
                            <a:srgbClr val="39683E"/>
                          </a:solidFill>
                        </a:rPr>
                        <a:t> Registered dietitian nutritionist</a:t>
                      </a:r>
                    </a:p>
                  </a:txBody>
                  <a:tcPr marL="5770" marR="5770" marT="5770" marB="5770" anchor="ctr"/>
                </a:tc>
                <a:extLst>
                  <a:ext uri="{0D108BD9-81ED-4DB2-BD59-A6C34878D82A}">
                    <a16:rowId xmlns:a16="http://schemas.microsoft.com/office/drawing/2014/main" val="3669425057"/>
                  </a:ext>
                </a:extLst>
              </a:tr>
              <a:tr h="279426">
                <a:tc>
                  <a:txBody>
                    <a:bodyPr/>
                    <a:lstStyle/>
                    <a:p>
                      <a:r>
                        <a:rPr lang="en-US" sz="1800">
                          <a:solidFill>
                            <a:srgbClr val="39683E"/>
                          </a:solidFill>
                        </a:rPr>
                        <a:t> TFA</a:t>
                      </a:r>
                    </a:p>
                  </a:txBody>
                  <a:tcPr marL="5770" marR="5770" marT="5770" marB="5770" anchor="ctr"/>
                </a:tc>
                <a:tc>
                  <a:txBody>
                    <a:bodyPr/>
                    <a:lstStyle/>
                    <a:p>
                      <a:r>
                        <a:rPr lang="en-US" sz="1800" dirty="0">
                          <a:solidFill>
                            <a:srgbClr val="39683E"/>
                          </a:solidFill>
                        </a:rPr>
                        <a:t> Trans-fatty acids</a:t>
                      </a:r>
                    </a:p>
                  </a:txBody>
                  <a:tcPr marL="5770" marR="5770" marT="5770" marB="5770" anchor="ctr"/>
                </a:tc>
                <a:extLst>
                  <a:ext uri="{0D108BD9-81ED-4DB2-BD59-A6C34878D82A}">
                    <a16:rowId xmlns:a16="http://schemas.microsoft.com/office/drawing/2014/main" val="3781472206"/>
                  </a:ext>
                </a:extLst>
              </a:tr>
              <a:tr h="279426">
                <a:tc>
                  <a:txBody>
                    <a:bodyPr/>
                    <a:lstStyle/>
                    <a:p>
                      <a:r>
                        <a:rPr lang="en-US" sz="1800">
                          <a:solidFill>
                            <a:srgbClr val="39683E"/>
                          </a:solidFill>
                        </a:rPr>
                        <a:t> TG</a:t>
                      </a:r>
                    </a:p>
                  </a:txBody>
                  <a:tcPr marL="5770" marR="5770" marT="5770" marB="5770" anchor="ctr"/>
                </a:tc>
                <a:tc>
                  <a:txBody>
                    <a:bodyPr/>
                    <a:lstStyle/>
                    <a:p>
                      <a:r>
                        <a:rPr lang="en-US" sz="1800" dirty="0">
                          <a:solidFill>
                            <a:srgbClr val="39683E"/>
                          </a:solidFill>
                        </a:rPr>
                        <a:t> Triglycerides</a:t>
                      </a:r>
                    </a:p>
                  </a:txBody>
                  <a:tcPr marL="5770" marR="5770" marT="5770" marB="5770" anchor="ctr"/>
                </a:tc>
                <a:extLst>
                  <a:ext uri="{0D108BD9-81ED-4DB2-BD59-A6C34878D82A}">
                    <a16:rowId xmlns:a16="http://schemas.microsoft.com/office/drawing/2014/main" val="3912159916"/>
                  </a:ext>
                </a:extLst>
              </a:tr>
              <a:tr h="279426">
                <a:tc>
                  <a:txBody>
                    <a:bodyPr/>
                    <a:lstStyle/>
                    <a:p>
                      <a:r>
                        <a:rPr lang="en-US" sz="1800">
                          <a:solidFill>
                            <a:srgbClr val="39683E"/>
                          </a:solidFill>
                        </a:rPr>
                        <a:t> TNF</a:t>
                      </a:r>
                    </a:p>
                  </a:txBody>
                  <a:tcPr marL="5770" marR="5770" marT="5770" marB="5770" anchor="ctr"/>
                </a:tc>
                <a:tc>
                  <a:txBody>
                    <a:bodyPr/>
                    <a:lstStyle/>
                    <a:p>
                      <a:r>
                        <a:rPr lang="en-US" sz="1800" dirty="0">
                          <a:solidFill>
                            <a:srgbClr val="39683E"/>
                          </a:solidFill>
                        </a:rPr>
                        <a:t> Tumor necrosis factor</a:t>
                      </a:r>
                    </a:p>
                  </a:txBody>
                  <a:tcPr marL="5770" marR="5770" marT="5770" marB="5770" anchor="ctr"/>
                </a:tc>
                <a:extLst>
                  <a:ext uri="{0D108BD9-81ED-4DB2-BD59-A6C34878D82A}">
                    <a16:rowId xmlns:a16="http://schemas.microsoft.com/office/drawing/2014/main" val="976153868"/>
                  </a:ext>
                </a:extLst>
              </a:tr>
            </a:tbl>
          </a:graphicData>
        </a:graphic>
      </p:graphicFrame>
      <p:sp>
        <p:nvSpPr>
          <p:cNvPr id="6" name="TextBox 5">
            <a:extLst>
              <a:ext uri="{FF2B5EF4-FFF2-40B4-BE49-F238E27FC236}">
                <a16:creationId xmlns:a16="http://schemas.microsoft.com/office/drawing/2014/main" id="{13AE7458-593E-C351-6F30-03FDF502485D}"/>
              </a:ext>
            </a:extLst>
          </p:cNvPr>
          <p:cNvSpPr txBox="1"/>
          <p:nvPr/>
        </p:nvSpPr>
        <p:spPr>
          <a:xfrm>
            <a:off x="230459" y="807423"/>
            <a:ext cx="1572866" cy="276999"/>
          </a:xfrm>
          <a:prstGeom prst="rect">
            <a:avLst/>
          </a:prstGeom>
          <a:noFill/>
        </p:spPr>
        <p:txBody>
          <a:bodyPr wrap="none" rtlCol="0">
            <a:spAutoFit/>
          </a:bodyPr>
          <a:lstStyle/>
          <a:p>
            <a:r>
              <a:rPr lang="en-US" sz="1200" dirty="0">
                <a:solidFill>
                  <a:srgbClr val="39683E"/>
                </a:solidFill>
              </a:rPr>
              <a:t>In alphabetical order</a:t>
            </a:r>
          </a:p>
        </p:txBody>
      </p:sp>
      <p:sp>
        <p:nvSpPr>
          <p:cNvPr id="7" name="TextBox 4">
            <a:extLst>
              <a:ext uri="{FF2B5EF4-FFF2-40B4-BE49-F238E27FC236}">
                <a16:creationId xmlns:a16="http://schemas.microsoft.com/office/drawing/2014/main" id="{87AD51DA-23BB-AD01-7DCD-982835C0BFC0}"/>
              </a:ext>
            </a:extLst>
          </p:cNvPr>
          <p:cNvSpPr txBox="1">
            <a:spLocks noChangeArrowheads="1"/>
          </p:cNvSpPr>
          <p:nvPr/>
        </p:nvSpPr>
        <p:spPr bwMode="auto">
          <a:xfrm>
            <a:off x="304800" y="6488113"/>
            <a:ext cx="2599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30040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2264397E-8C08-F5BF-D7E8-4E03DD183F4C}"/>
              </a:ext>
            </a:extLst>
          </p:cNvPr>
          <p:cNvSpPr>
            <a:spLocks noGrp="1" noChangeArrowheads="1"/>
          </p:cNvSpPr>
          <p:nvPr>
            <p:ph type="body" idx="4294967295"/>
          </p:nvPr>
        </p:nvSpPr>
        <p:spPr>
          <a:xfrm>
            <a:off x="457200" y="1333500"/>
            <a:ext cx="8153400" cy="4191000"/>
          </a:xfrm>
        </p:spPr>
        <p:txBody>
          <a:bodyPr/>
          <a:lstStyle/>
          <a:p>
            <a:pPr>
              <a:defRPr/>
            </a:pPr>
            <a:r>
              <a:rPr lang="en-US" altLang="en-US" sz="2400" dirty="0"/>
              <a:t>In adults living with or without cardiovascular disease, healthcare professionals may suggest reduced saturated fat intake within an individualized healthy dietary pattern. Reduced saturated fat intake was associated with decreased total cholesterol and low-density lipoprotein-cholesterol (LDL-C) and cardiovascular disease events; however, no significant associations were found with mortality (all-cause, cardiovascular disease, or coronary heart disease), coronary heart disease events, or cerebral vascular accidents.</a:t>
            </a:r>
          </a:p>
          <a:p>
            <a:pPr>
              <a:defRPr/>
            </a:pPr>
            <a:endParaRPr lang="en-US" altLang="en-US" sz="2400" dirty="0"/>
          </a:p>
          <a:p>
            <a:pPr eaLnBrk="1" hangingPunct="1">
              <a:buFontTx/>
              <a:buNone/>
            </a:pPr>
            <a:r>
              <a:rPr lang="en-US" altLang="en-US" sz="2400" b="1" dirty="0">
                <a:solidFill>
                  <a:schemeClr val="accent4">
                    <a:lumMod val="75000"/>
                  </a:schemeClr>
                </a:solidFill>
              </a:rPr>
              <a:t>Level 2(B)</a:t>
            </a:r>
          </a:p>
          <a:p>
            <a:pPr eaLnBrk="1" hangingPunct="1">
              <a:buFontTx/>
              <a:buNone/>
            </a:pPr>
            <a:r>
              <a:rPr lang="en-US" altLang="en-US" sz="2400" b="1" dirty="0">
                <a:solidFill>
                  <a:schemeClr val="accent4">
                    <a:lumMod val="75000"/>
                  </a:schemeClr>
                </a:solidFill>
              </a:rPr>
              <a:t>Imperative</a:t>
            </a:r>
            <a:endParaRPr lang="en-US" altLang="en-US" sz="2400" dirty="0">
              <a:solidFill>
                <a:schemeClr val="accent4">
                  <a:lumMod val="75000"/>
                </a:schemeClr>
              </a:solidFill>
            </a:endParaRPr>
          </a:p>
          <a:p>
            <a:pPr>
              <a:defRPr/>
            </a:pPr>
            <a:endParaRPr lang="en-US" altLang="en-US" sz="2400" dirty="0"/>
          </a:p>
        </p:txBody>
      </p:sp>
      <p:sp>
        <p:nvSpPr>
          <p:cNvPr id="60419" name="Slide Number Placeholder 4">
            <a:extLst>
              <a:ext uri="{FF2B5EF4-FFF2-40B4-BE49-F238E27FC236}">
                <a16:creationId xmlns:a16="http://schemas.microsoft.com/office/drawing/2014/main" id="{31485A08-EF30-A64B-6505-D7D8441E127D}"/>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0B7D678-4173-4835-BB69-0EF69CA270E8}" type="slidenum">
              <a:rPr lang="en-US" altLang="en-US" sz="1200">
                <a:solidFill>
                  <a:srgbClr val="717171"/>
                </a:solidFill>
                <a:latin typeface="Arial" panose="020B0604020202020204" pitchFamily="34" charset="0"/>
              </a:rPr>
              <a:pPr>
                <a:buFontTx/>
                <a:buNone/>
              </a:pPr>
              <a:t>16</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7182F59-C87A-48BB-C127-99FB63C979CC}"/>
              </a:ext>
            </a:extLst>
          </p:cNvPr>
          <p:cNvSpPr txBox="1">
            <a:spLocks noRot="1" noChangeArrowheads="1"/>
          </p:cNvSpPr>
          <p:nvPr/>
        </p:nvSpPr>
        <p:spPr bwMode="auto">
          <a:xfrm>
            <a:off x="304800" y="501650"/>
            <a:ext cx="5867400" cy="565150"/>
          </a:xfrm>
          <a:prstGeom prst="rect">
            <a:avLst/>
          </a:prstGeom>
          <a:noFill/>
          <a:ln w="9525">
            <a:noFill/>
            <a:miter lim="800000"/>
            <a:headEnd/>
            <a:tailEnd/>
          </a:ln>
        </p:spPr>
        <p:txBody>
          <a:bodyPr anchor="ctr"/>
          <a:lstStyle/>
          <a:p>
            <a:pPr eaLnBrk="1" hangingPunct="1">
              <a:defRPr/>
            </a:pPr>
            <a:r>
              <a:rPr lang="en-US" sz="2900" b="1" dirty="0">
                <a:solidFill>
                  <a:schemeClr val="bg1">
                    <a:lumMod val="50000"/>
                  </a:schemeClr>
                </a:solidFill>
                <a:latin typeface="Tahoma" pitchFamily="34" charset="0"/>
                <a:ea typeface="+mj-ea"/>
                <a:cs typeface="Tahoma" pitchFamily="34" charset="0"/>
              </a:rPr>
              <a:t>DLM-SF: Amount of Saturated Fat Intake</a:t>
            </a:r>
          </a:p>
        </p:txBody>
      </p:sp>
      <p:sp>
        <p:nvSpPr>
          <p:cNvPr id="60421" name="TextBox 4">
            <a:extLst>
              <a:ext uri="{FF2B5EF4-FFF2-40B4-BE49-F238E27FC236}">
                <a16:creationId xmlns:a16="http://schemas.microsoft.com/office/drawing/2014/main" id="{44ED8D2E-9261-D1B8-0C48-5A403AB35AE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4171272-FD12-B00A-E12D-76F690F8F7C2}"/>
              </a:ext>
            </a:extLst>
          </p:cNvPr>
          <p:cNvSpPr>
            <a:spLocks noGrp="1" noChangeArrowheads="1"/>
          </p:cNvSpPr>
          <p:nvPr>
            <p:ph type="body" idx="4294967295"/>
          </p:nvPr>
        </p:nvSpPr>
        <p:spPr>
          <a:xfrm>
            <a:off x="571500" y="1447800"/>
            <a:ext cx="8001000" cy="4343400"/>
          </a:xfrm>
        </p:spPr>
        <p:txBody>
          <a:bodyPr/>
          <a:lstStyle/>
          <a:p>
            <a:pPr>
              <a:defRPr/>
            </a:pPr>
            <a:r>
              <a:rPr lang="en-US" altLang="en-US" sz="2400" dirty="0"/>
              <a:t>In adults living with and without cardiovascular disease, healthcare professionals should recommend replacing dietary saturated fat intake with dietary polyunsaturated fat intake. Replacement of dietary saturated fat with polyunsaturated fat promotes healthy eating patterns and reduces total cholesterol and coronary heart disease events; however, there was no significant effect on all-cause, cardiovascular disease, or coronary heart disease mortality. </a:t>
            </a:r>
          </a:p>
          <a:p>
            <a:pPr>
              <a:defRPr/>
            </a:pPr>
            <a:endParaRPr lang="en-US" altLang="en-US" sz="2800" dirty="0"/>
          </a:p>
          <a:p>
            <a:pPr eaLnBrk="1" hangingPunct="1">
              <a:buFontTx/>
              <a:buNone/>
            </a:pPr>
            <a:r>
              <a:rPr lang="en-US" altLang="en-US" sz="2400" b="1" dirty="0">
                <a:solidFill>
                  <a:schemeClr val="accent4">
                    <a:lumMod val="75000"/>
                  </a:schemeClr>
                </a:solidFill>
              </a:rPr>
              <a:t>Level 1(B)</a:t>
            </a:r>
          </a:p>
          <a:p>
            <a:pPr eaLnBrk="1" hangingPunct="1">
              <a:buFontTx/>
              <a:buNone/>
            </a:pPr>
            <a:r>
              <a:rPr lang="en-US" altLang="en-US" sz="2400" b="1" dirty="0">
                <a:solidFill>
                  <a:schemeClr val="accent4">
                    <a:lumMod val="75000"/>
                  </a:schemeClr>
                </a:solidFill>
              </a:rPr>
              <a:t>Imperative</a:t>
            </a:r>
            <a:endParaRPr lang="en-US" altLang="en-US" sz="2400" dirty="0">
              <a:solidFill>
                <a:schemeClr val="accent4">
                  <a:lumMod val="75000"/>
                </a:schemeClr>
              </a:solidFill>
            </a:endParaRPr>
          </a:p>
          <a:p>
            <a:pPr>
              <a:defRPr/>
            </a:pPr>
            <a:endParaRPr lang="en-US" altLang="en-US" sz="2800" dirty="0"/>
          </a:p>
        </p:txBody>
      </p:sp>
      <p:sp>
        <p:nvSpPr>
          <p:cNvPr id="61443" name="Slide Number Placeholder 4">
            <a:extLst>
              <a:ext uri="{FF2B5EF4-FFF2-40B4-BE49-F238E27FC236}">
                <a16:creationId xmlns:a16="http://schemas.microsoft.com/office/drawing/2014/main" id="{ACACA077-C1AB-4CD1-B44B-CDCB040780E1}"/>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328FBF6-E2C3-40AD-AA16-5A10D80DEE39}" type="slidenum">
              <a:rPr lang="en-US" altLang="en-US" sz="1200">
                <a:solidFill>
                  <a:srgbClr val="717171"/>
                </a:solidFill>
                <a:latin typeface="Arial" panose="020B0604020202020204" pitchFamily="34" charset="0"/>
              </a:rPr>
              <a:pPr>
                <a:buFontTx/>
                <a:buNone/>
              </a:pPr>
              <a:t>17</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9F2E840-9672-80BB-35DB-58835D36B2DD}"/>
              </a:ext>
            </a:extLst>
          </p:cNvPr>
          <p:cNvSpPr txBox="1">
            <a:spLocks noRot="1" noChangeArrowheads="1"/>
          </p:cNvSpPr>
          <p:nvPr/>
        </p:nvSpPr>
        <p:spPr bwMode="auto">
          <a:xfrm>
            <a:off x="304800" y="544822"/>
            <a:ext cx="6261100" cy="563563"/>
          </a:xfrm>
          <a:prstGeom prst="rect">
            <a:avLst/>
          </a:prstGeom>
          <a:noFill/>
          <a:ln w="9525">
            <a:noFill/>
            <a:miter lim="800000"/>
            <a:headEnd/>
            <a:tailEnd/>
          </a:ln>
        </p:spPr>
        <p:txBody>
          <a:bodyPr anchor="ctr"/>
          <a:lstStyle/>
          <a:p>
            <a:pPr eaLnBrk="1" hangingPunct="1">
              <a:defRPr/>
            </a:pPr>
            <a:r>
              <a:rPr lang="en-US" sz="2800" b="1" dirty="0">
                <a:solidFill>
                  <a:schemeClr val="bg1">
                    <a:lumMod val="50000"/>
                  </a:schemeClr>
                </a:solidFill>
                <a:latin typeface="Tahoma" pitchFamily="34" charset="0"/>
                <a:ea typeface="+mj-ea"/>
                <a:cs typeface="Tahoma" pitchFamily="34" charset="0"/>
              </a:rPr>
              <a:t>DLM-SF: Replacement of Saturated Fat Intake</a:t>
            </a:r>
          </a:p>
        </p:txBody>
      </p:sp>
      <p:sp>
        <p:nvSpPr>
          <p:cNvPr id="61445" name="TextBox 4">
            <a:extLst>
              <a:ext uri="{FF2B5EF4-FFF2-40B4-BE49-F238E27FC236}">
                <a16:creationId xmlns:a16="http://schemas.microsoft.com/office/drawing/2014/main" id="{83A07D54-B748-E8A4-2DB3-82483662343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4171272-FD12-B00A-E12D-76F690F8F7C2}"/>
              </a:ext>
            </a:extLst>
          </p:cNvPr>
          <p:cNvSpPr>
            <a:spLocks noGrp="1" noChangeArrowheads="1"/>
          </p:cNvSpPr>
          <p:nvPr>
            <p:ph type="body" idx="4294967295"/>
          </p:nvPr>
        </p:nvSpPr>
        <p:spPr>
          <a:xfrm>
            <a:off x="533400" y="1257300"/>
            <a:ext cx="8001000" cy="4343400"/>
          </a:xfrm>
        </p:spPr>
        <p:txBody>
          <a:bodyPr/>
          <a:lstStyle/>
          <a:p>
            <a:pPr>
              <a:defRPr/>
            </a:pPr>
            <a:r>
              <a:rPr lang="en-US" altLang="en-US" sz="2400" dirty="0"/>
              <a:t>Healthcare professionals may prioritize reduction of the amount of saturated fat over reduction of specific sources of saturated fat foods within individualized healthy dietary patterns when providing nutrition education to reduce cardiovascular disease risk. Low certainty of evidence demonstrates that a variety of dairy products are not associated with an increased risk of cardiovascular disease; however, reduction of red meat and processed meat is associated with reduced cardiovascular disease risk. </a:t>
            </a:r>
            <a:br>
              <a:rPr lang="en-US" altLang="en-US" sz="2400" dirty="0"/>
            </a:br>
            <a:endParaRPr lang="en-US" altLang="en-US" sz="2800" dirty="0"/>
          </a:p>
          <a:p>
            <a:pPr eaLnBrk="1" hangingPunct="1">
              <a:buFontTx/>
              <a:buNone/>
            </a:pPr>
            <a:r>
              <a:rPr lang="en-US" altLang="en-US" sz="2400" b="1" dirty="0">
                <a:solidFill>
                  <a:schemeClr val="accent4">
                    <a:lumMod val="75000"/>
                  </a:schemeClr>
                </a:solidFill>
              </a:rPr>
              <a:t>Level 1(B)</a:t>
            </a:r>
          </a:p>
          <a:p>
            <a:pPr eaLnBrk="1" hangingPunct="1">
              <a:buFontTx/>
              <a:buNone/>
            </a:pPr>
            <a:r>
              <a:rPr lang="en-US" altLang="en-US" sz="2400" b="1" dirty="0">
                <a:solidFill>
                  <a:schemeClr val="accent4">
                    <a:lumMod val="75000"/>
                  </a:schemeClr>
                </a:solidFill>
              </a:rPr>
              <a:t>Imperative</a:t>
            </a:r>
            <a:endParaRPr lang="en-US" altLang="en-US" sz="2400" dirty="0">
              <a:solidFill>
                <a:schemeClr val="accent4">
                  <a:lumMod val="75000"/>
                </a:schemeClr>
              </a:solidFill>
            </a:endParaRPr>
          </a:p>
          <a:p>
            <a:pPr>
              <a:defRPr/>
            </a:pPr>
            <a:endParaRPr lang="en-US" altLang="en-US" sz="2800" dirty="0"/>
          </a:p>
        </p:txBody>
      </p:sp>
      <p:sp>
        <p:nvSpPr>
          <p:cNvPr id="61443" name="Slide Number Placeholder 4">
            <a:extLst>
              <a:ext uri="{FF2B5EF4-FFF2-40B4-BE49-F238E27FC236}">
                <a16:creationId xmlns:a16="http://schemas.microsoft.com/office/drawing/2014/main" id="{ACACA077-C1AB-4CD1-B44B-CDCB040780E1}"/>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328FBF6-E2C3-40AD-AA16-5A10D80DEE39}" type="slidenum">
              <a:rPr lang="en-US" altLang="en-US" sz="1200">
                <a:solidFill>
                  <a:srgbClr val="717171"/>
                </a:solidFill>
                <a:latin typeface="Arial" panose="020B0604020202020204" pitchFamily="34" charset="0"/>
              </a:rPr>
              <a:pPr>
                <a:buFontTx/>
                <a:buNone/>
              </a:pPr>
              <a:t>18</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9F2E840-9672-80BB-35DB-58835D36B2DD}"/>
              </a:ext>
            </a:extLst>
          </p:cNvPr>
          <p:cNvSpPr txBox="1">
            <a:spLocks noRot="1" noChangeArrowheads="1"/>
          </p:cNvSpPr>
          <p:nvPr/>
        </p:nvSpPr>
        <p:spPr bwMode="auto">
          <a:xfrm>
            <a:off x="304800" y="544822"/>
            <a:ext cx="5943600" cy="563563"/>
          </a:xfrm>
          <a:prstGeom prst="rect">
            <a:avLst/>
          </a:prstGeom>
          <a:noFill/>
          <a:ln w="9525">
            <a:noFill/>
            <a:miter lim="800000"/>
            <a:headEnd/>
            <a:tailEnd/>
          </a:ln>
        </p:spPr>
        <p:txBody>
          <a:bodyPr anchor="ctr"/>
          <a:lstStyle/>
          <a:p>
            <a:pPr eaLnBrk="1" hangingPunct="1">
              <a:defRPr/>
            </a:pPr>
            <a:r>
              <a:rPr lang="en-US" altLang="en-US" sz="2800" b="1" dirty="0">
                <a:solidFill>
                  <a:schemeClr val="bg1">
                    <a:lumMod val="50000"/>
                  </a:schemeClr>
                </a:solidFill>
              </a:rPr>
              <a:t>DLM-SF: Sources of Saturated Fat Intake</a:t>
            </a:r>
            <a:endParaRPr lang="en-US" sz="2800" b="1" dirty="0">
              <a:solidFill>
                <a:schemeClr val="bg1">
                  <a:lumMod val="50000"/>
                </a:schemeClr>
              </a:solidFill>
              <a:latin typeface="Tahoma" pitchFamily="34" charset="0"/>
              <a:ea typeface="+mj-ea"/>
              <a:cs typeface="Tahoma" pitchFamily="34" charset="0"/>
            </a:endParaRPr>
          </a:p>
        </p:txBody>
      </p:sp>
      <p:sp>
        <p:nvSpPr>
          <p:cNvPr id="61445" name="TextBox 4">
            <a:extLst>
              <a:ext uri="{FF2B5EF4-FFF2-40B4-BE49-F238E27FC236}">
                <a16:creationId xmlns:a16="http://schemas.microsoft.com/office/drawing/2014/main" id="{83A07D54-B748-E8A4-2DB3-82483662343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31823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1DE77B3-327F-1605-0F78-716BDF5ACE83}"/>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No Implied Endorsement</a:t>
            </a:r>
          </a:p>
        </p:txBody>
      </p:sp>
      <p:sp>
        <p:nvSpPr>
          <p:cNvPr id="82947" name="Rectangle 3">
            <a:extLst>
              <a:ext uri="{FF2B5EF4-FFF2-40B4-BE49-F238E27FC236}">
                <a16:creationId xmlns:a16="http://schemas.microsoft.com/office/drawing/2014/main" id="{26967BA3-8842-52D3-B046-3C8621A5AD6E}"/>
              </a:ext>
            </a:extLst>
          </p:cNvPr>
          <p:cNvSpPr>
            <a:spLocks noGrp="1" noChangeArrowheads="1"/>
          </p:cNvSpPr>
          <p:nvPr>
            <p:ph type="body" idx="4294967295"/>
          </p:nvPr>
        </p:nvSpPr>
        <p:spPr>
          <a:xfrm>
            <a:off x="304800" y="921834"/>
            <a:ext cx="8229600" cy="5257800"/>
          </a:xfrm>
        </p:spPr>
        <p:txBody>
          <a:bodyPr/>
          <a:lstStyle/>
          <a:p>
            <a:pPr eaLnBrk="1" hangingPunct="1">
              <a:lnSpc>
                <a:spcPct val="90000"/>
              </a:lnSpc>
              <a:buFont typeface="Wingdings" panose="05000000000000000000" pitchFamily="2" charset="2"/>
              <a:buNone/>
            </a:pPr>
            <a:r>
              <a:rPr lang="en-US" altLang="en-US" sz="2400" b="1" dirty="0"/>
              <a:t>No endorsement</a:t>
            </a:r>
            <a:r>
              <a:rPr lang="en-US" altLang="en-US" sz="2400" dirty="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eaLnBrk="1" hangingPunct="1">
              <a:lnSpc>
                <a:spcPct val="90000"/>
              </a:lnSpc>
              <a:buFont typeface="Wingdings" panose="05000000000000000000" pitchFamily="2" charset="2"/>
              <a:buNone/>
            </a:pPr>
            <a:endParaRPr lang="en-US" altLang="en-US" sz="2400" dirty="0"/>
          </a:p>
          <a:p>
            <a:pPr lvl="1" eaLnBrk="1" hangingPunct="1">
              <a:lnSpc>
                <a:spcPct val="90000"/>
              </a:lnSpc>
            </a:pPr>
            <a:r>
              <a:rPr lang="en-US" altLang="en-US" sz="2000" dirty="0">
                <a:solidFill>
                  <a:srgbClr val="7F7F7F"/>
                </a:solidFill>
              </a:rPr>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eaLnBrk="1" hangingPunct="1">
              <a:lnSpc>
                <a:spcPct val="90000"/>
              </a:lnSpc>
              <a:buFont typeface="Arial" panose="020B0604020202020204" pitchFamily="34" charset="0"/>
              <a:buNone/>
            </a:pPr>
            <a:endParaRPr lang="en-US" altLang="en-US" sz="2000" dirty="0">
              <a:solidFill>
                <a:srgbClr val="7F7F7F"/>
              </a:solidFill>
            </a:endParaRPr>
          </a:p>
          <a:p>
            <a:pPr lvl="1" eaLnBrk="1" hangingPunct="1">
              <a:lnSpc>
                <a:spcPct val="90000"/>
              </a:lnSpc>
            </a:pPr>
            <a:r>
              <a:rPr lang="en-US" altLang="en-US" sz="2000" dirty="0">
                <a:solidFill>
                  <a:srgbClr val="7F7F7F"/>
                </a:solidFill>
              </a:rPr>
              <a:t>Evidence-based Nutrition Practice Guidelines are intended to summarize best available research as a decision tool for A.N.D. members.</a:t>
            </a:r>
          </a:p>
          <a:p>
            <a:pPr eaLnBrk="1" hangingPunct="1">
              <a:lnSpc>
                <a:spcPct val="90000"/>
              </a:lnSpc>
            </a:pPr>
            <a:endParaRPr lang="en-US" altLang="en-US" sz="2400" dirty="0"/>
          </a:p>
        </p:txBody>
      </p:sp>
      <p:sp>
        <p:nvSpPr>
          <p:cNvPr id="82948" name="Slide Number Placeholder 4">
            <a:extLst>
              <a:ext uri="{FF2B5EF4-FFF2-40B4-BE49-F238E27FC236}">
                <a16:creationId xmlns:a16="http://schemas.microsoft.com/office/drawing/2014/main" id="{FA87AD09-2A59-6AAD-E816-0F06E0EFE1B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73C9F63-59E0-44C0-BF7F-7283C0EF21EF}" type="slidenum">
              <a:rPr lang="en-US" altLang="en-US" sz="1200">
                <a:solidFill>
                  <a:srgbClr val="717171"/>
                </a:solidFill>
                <a:latin typeface="Arial" panose="020B0604020202020204" pitchFamily="34" charset="0"/>
              </a:rPr>
              <a:pPr>
                <a:buFontTx/>
                <a:buNone/>
              </a:pPr>
              <a:t>19</a:t>
            </a:fld>
            <a:endParaRPr lang="en-US" altLang="en-US" sz="1200">
              <a:solidFill>
                <a:srgbClr val="717171"/>
              </a:solidFill>
              <a:latin typeface="Arial" panose="020B0604020202020204" pitchFamily="34" charset="0"/>
            </a:endParaRPr>
          </a:p>
        </p:txBody>
      </p:sp>
      <p:sp>
        <p:nvSpPr>
          <p:cNvPr id="82949" name="TextBox 4">
            <a:extLst>
              <a:ext uri="{FF2B5EF4-FFF2-40B4-BE49-F238E27FC236}">
                <a16:creationId xmlns:a16="http://schemas.microsoft.com/office/drawing/2014/main" id="{B9A60F5C-7B9E-9A16-21F7-E3F345FFC85B}"/>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E34C3A4-BEDB-7726-7AC1-798D032AA83E}"/>
              </a:ext>
            </a:extLst>
          </p:cNvPr>
          <p:cNvSpPr>
            <a:spLocks noGrp="1"/>
          </p:cNvSpPr>
          <p:nvPr>
            <p:ph type="title"/>
          </p:nvPr>
        </p:nvSpPr>
        <p:spPr/>
        <p:txBody>
          <a:bodyPr/>
          <a:lstStyle/>
          <a:p>
            <a:pPr>
              <a:defRPr/>
            </a:pPr>
            <a:r>
              <a:rPr lang="en-US" altLang="en-US" sz="3200" b="1" dirty="0">
                <a:solidFill>
                  <a:schemeClr val="bg1">
                    <a:lumMod val="50000"/>
                  </a:schemeClr>
                </a:solidFill>
              </a:rPr>
              <a:t>Definition</a:t>
            </a:r>
          </a:p>
        </p:txBody>
      </p:sp>
      <p:sp>
        <p:nvSpPr>
          <p:cNvPr id="18435" name="Text Placeholder 2">
            <a:extLst>
              <a:ext uri="{FF2B5EF4-FFF2-40B4-BE49-F238E27FC236}">
                <a16:creationId xmlns:a16="http://schemas.microsoft.com/office/drawing/2014/main" id="{F7A74FAE-A4B8-C7C1-92DA-FAA0921705F5}"/>
              </a:ext>
            </a:extLst>
          </p:cNvPr>
          <p:cNvSpPr>
            <a:spLocks noGrp="1"/>
          </p:cNvSpPr>
          <p:nvPr>
            <p:ph type="body" sz="quarter" idx="12"/>
          </p:nvPr>
        </p:nvSpPr>
        <p:spPr/>
        <p:txBody>
          <a:bodyPr/>
          <a:lstStyle/>
          <a:p>
            <a:pPr marL="0" indent="0"/>
            <a:r>
              <a:rPr lang="en-US" altLang="en-US" dirty="0"/>
              <a:t>What is Evidence-based Dietetics Practice?</a:t>
            </a:r>
          </a:p>
          <a:p>
            <a:pPr marL="0" indent="0"/>
            <a:endParaRPr lang="en-US" altLang="en-US" dirty="0"/>
          </a:p>
          <a:p>
            <a:pPr marL="0" indent="0"/>
            <a:r>
              <a:rPr lang="en-US" altLang="en-US" b="1" dirty="0"/>
              <a:t>“Evidence-Based </a:t>
            </a:r>
            <a:r>
              <a:rPr lang="en-US" altLang="en-US" b="1" i="1" dirty="0"/>
              <a:t>Dietetics</a:t>
            </a:r>
            <a:r>
              <a:rPr lang="en-US" altLang="en-US" b="1" dirty="0"/>
              <a:t> Practice </a:t>
            </a:r>
            <a:r>
              <a:rPr lang="en-US" altLang="en-US" dirty="0"/>
              <a:t>is the use of systematically reviewed scientific evidence in making food and nutrition practice decisions by integrating best available evidence with professional expertise and client values to improve outcomes.”</a:t>
            </a:r>
          </a:p>
          <a:p>
            <a:pPr marL="0" indent="0" algn="r"/>
            <a:endParaRPr lang="en-US" altLang="en-US" sz="1600" dirty="0"/>
          </a:p>
          <a:p>
            <a:pPr marL="0" indent="0" algn="r"/>
            <a:r>
              <a:rPr lang="en-US" altLang="en-US" sz="1600" dirty="0"/>
              <a:t>A.N.D. Scope of Dietetics Practice Framework: Approved by A.N.D. House of Delegates</a:t>
            </a:r>
          </a:p>
          <a:p>
            <a:pPr marL="0" indent="0"/>
            <a:endParaRPr lang="en-US" altLang="en-US" dirty="0"/>
          </a:p>
          <a:p>
            <a:pPr marL="0" indent="0"/>
            <a:endParaRPr lang="en-US" altLang="en-US" dirty="0"/>
          </a:p>
        </p:txBody>
      </p:sp>
      <p:sp>
        <p:nvSpPr>
          <p:cNvPr id="18436" name="TextBox 4">
            <a:extLst>
              <a:ext uri="{FF2B5EF4-FFF2-40B4-BE49-F238E27FC236}">
                <a16:creationId xmlns:a16="http://schemas.microsoft.com/office/drawing/2014/main" id="{39FFC4B3-6F10-C6A1-A992-BDE81ECCAD6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18437" name="Slide Number Placeholder 4">
            <a:extLst>
              <a:ext uri="{FF2B5EF4-FFF2-40B4-BE49-F238E27FC236}">
                <a16:creationId xmlns:a16="http://schemas.microsoft.com/office/drawing/2014/main" id="{0E37F1A4-4377-6A97-E904-6A1E099F4575}"/>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E5354C4-41B4-40AE-B500-1BE88B8E21EB}" type="slidenum">
              <a:rPr lang="en-US" altLang="en-US" sz="1200">
                <a:solidFill>
                  <a:srgbClr val="717171"/>
                </a:solidFill>
                <a:latin typeface="Arial" panose="020B0604020202020204" pitchFamily="34" charset="0"/>
              </a:rPr>
              <a:pPr>
                <a:buFontTx/>
                <a:buNone/>
              </a:pPr>
              <a:t>2</a:t>
            </a:fld>
            <a:endParaRPr lang="en-US" altLang="en-US" sz="1200">
              <a:solidFill>
                <a:srgbClr val="71717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836C3-6247-1474-F731-A71449E55578}"/>
              </a:ext>
            </a:extLst>
          </p:cNvPr>
          <p:cNvSpPr>
            <a:spLocks noGrp="1"/>
          </p:cNvSpPr>
          <p:nvPr>
            <p:ph type="body" sz="quarter" idx="12"/>
          </p:nvPr>
        </p:nvSpPr>
        <p:spPr>
          <a:xfrm>
            <a:off x="685800" y="1518927"/>
            <a:ext cx="8077200" cy="685800"/>
          </a:xfrm>
        </p:spPr>
        <p:txBody>
          <a:bodyPr/>
          <a:lstStyle/>
          <a:p>
            <a:r>
              <a:rPr lang="en-US" b="1" dirty="0"/>
              <a:t>Guideline Implementation </a:t>
            </a:r>
          </a:p>
        </p:txBody>
      </p:sp>
      <p:sp>
        <p:nvSpPr>
          <p:cNvPr id="3" name="Text Placeholder 2">
            <a:extLst>
              <a:ext uri="{FF2B5EF4-FFF2-40B4-BE49-F238E27FC236}">
                <a16:creationId xmlns:a16="http://schemas.microsoft.com/office/drawing/2014/main" id="{B7F2530A-62BD-06FE-8658-72D4DE853874}"/>
              </a:ext>
            </a:extLst>
          </p:cNvPr>
          <p:cNvSpPr>
            <a:spLocks noGrp="1"/>
          </p:cNvSpPr>
          <p:nvPr>
            <p:ph type="body" sz="quarter" idx="13"/>
          </p:nvPr>
        </p:nvSpPr>
        <p:spPr>
          <a:xfrm>
            <a:off x="533400" y="2390756"/>
            <a:ext cx="8077200" cy="609600"/>
          </a:xfrm>
        </p:spPr>
        <p:txBody>
          <a:bodyPr/>
          <a:lstStyle/>
          <a:p>
            <a:r>
              <a:rPr lang="en-US" dirty="0"/>
              <a:t>Information and Resources</a:t>
            </a:r>
          </a:p>
        </p:txBody>
      </p:sp>
      <p:sp>
        <p:nvSpPr>
          <p:cNvPr id="4" name="Slide Number Placeholder 3">
            <a:extLst>
              <a:ext uri="{FF2B5EF4-FFF2-40B4-BE49-F238E27FC236}">
                <a16:creationId xmlns:a16="http://schemas.microsoft.com/office/drawing/2014/main" id="{9D7ABA58-80D5-ED35-67D9-4F361F93BBF8}"/>
              </a:ext>
            </a:extLst>
          </p:cNvPr>
          <p:cNvSpPr>
            <a:spLocks noGrp="1"/>
          </p:cNvSpPr>
          <p:nvPr>
            <p:ph type="sldNum" sz="quarter" idx="15"/>
          </p:nvPr>
        </p:nvSpPr>
        <p:spPr/>
        <p:txBody>
          <a:bodyPr/>
          <a:lstStyle/>
          <a:p>
            <a:fld id="{0E2DE0E9-B8B0-4A67-B6E7-BA2A864CF432}" type="slidenum">
              <a:rPr lang="en-US" altLang="en-US" smtClean="0"/>
              <a:pPr/>
              <a:t>20</a:t>
            </a:fld>
            <a:endParaRPr lang="en-US" altLang="en-US"/>
          </a:p>
        </p:txBody>
      </p:sp>
      <p:sp>
        <p:nvSpPr>
          <p:cNvPr id="5" name="TextBox 4">
            <a:extLst>
              <a:ext uri="{FF2B5EF4-FFF2-40B4-BE49-F238E27FC236}">
                <a16:creationId xmlns:a16="http://schemas.microsoft.com/office/drawing/2014/main" id="{D4651C2B-9079-3EF4-C498-0A2038DF9A76}"/>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10" name="Graphic 9">
            <a:extLst>
              <a:ext uri="{FF2B5EF4-FFF2-40B4-BE49-F238E27FC236}">
                <a16:creationId xmlns:a16="http://schemas.microsoft.com/office/drawing/2014/main" id="{B5777D37-5119-CDA0-E8B5-78B2FF3E49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733800" y="3537134"/>
            <a:ext cx="2362200" cy="2362200"/>
          </a:xfrm>
          <a:prstGeom prst="rect">
            <a:avLst/>
          </a:prstGeom>
        </p:spPr>
      </p:pic>
    </p:spTree>
    <p:extLst>
      <p:ext uri="{BB962C8B-B14F-4D97-AF65-F5344CB8AC3E}">
        <p14:creationId xmlns:p14="http://schemas.microsoft.com/office/powerpoint/2010/main" val="132407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4C43-4A05-8D8E-ED20-95217295A7D3}"/>
              </a:ext>
            </a:extLst>
          </p:cNvPr>
          <p:cNvSpPr>
            <a:spLocks noGrp="1"/>
          </p:cNvSpPr>
          <p:nvPr>
            <p:ph type="title"/>
          </p:nvPr>
        </p:nvSpPr>
        <p:spPr/>
        <p:txBody>
          <a:bodyPr/>
          <a:lstStyle/>
          <a:p>
            <a:r>
              <a:rPr lang="en-US" b="1" dirty="0">
                <a:solidFill>
                  <a:schemeClr val="bg1">
                    <a:lumMod val="50000"/>
                  </a:schemeClr>
                </a:solidFill>
              </a:rPr>
              <a:t>Resources</a:t>
            </a:r>
          </a:p>
        </p:txBody>
      </p:sp>
      <p:sp>
        <p:nvSpPr>
          <p:cNvPr id="3" name="Text Placeholder 2">
            <a:extLst>
              <a:ext uri="{FF2B5EF4-FFF2-40B4-BE49-F238E27FC236}">
                <a16:creationId xmlns:a16="http://schemas.microsoft.com/office/drawing/2014/main" id="{BD62B358-F2C4-ACDA-329A-82B5E6AF187E}"/>
              </a:ext>
            </a:extLst>
          </p:cNvPr>
          <p:cNvSpPr>
            <a:spLocks noGrp="1"/>
          </p:cNvSpPr>
          <p:nvPr>
            <p:ph type="body" sz="quarter" idx="12"/>
          </p:nvPr>
        </p:nvSpPr>
        <p:spPr/>
        <p:txBody>
          <a:bodyPr/>
          <a:lstStyle/>
          <a:p>
            <a:r>
              <a:rPr lang="en-US" sz="2300" dirty="0"/>
              <a:t>The </a:t>
            </a:r>
            <a:r>
              <a:rPr lang="en-US" sz="2300" b="0" i="0" dirty="0">
                <a:effectLst/>
                <a:latin typeface="arial" panose="020B0604020202020204" pitchFamily="34" charset="0"/>
              </a:rPr>
              <a:t>“Considerations for Application” section of each guideline recommendation includes tools and expert advice on implementation. </a:t>
            </a:r>
            <a:br>
              <a:rPr lang="en-US" sz="2300" b="0" i="0" dirty="0">
                <a:effectLst/>
                <a:latin typeface="arial" panose="020B0604020202020204" pitchFamily="34" charset="0"/>
              </a:rPr>
            </a:br>
            <a:endParaRPr lang="en-US" sz="2300" b="0" i="0" dirty="0">
              <a:effectLst/>
              <a:latin typeface="arial" panose="020B0604020202020204" pitchFamily="34" charset="0"/>
            </a:endParaRPr>
          </a:p>
          <a:p>
            <a:r>
              <a:rPr lang="en-US" sz="2300" dirty="0">
                <a:latin typeface="arial" panose="020B0604020202020204" pitchFamily="34" charset="0"/>
              </a:rPr>
              <a:t>The following resources provide information to promote the reduction of saturated fat intake within heart-healthy dietary patterns:</a:t>
            </a:r>
          </a:p>
          <a:p>
            <a:pPr lvl="1"/>
            <a:r>
              <a:rPr lang="en-US" sz="1800" dirty="0">
                <a:hlinkClick r:id="rId2"/>
              </a:rPr>
              <a:t>Nutrition Care Manual</a:t>
            </a:r>
            <a:r>
              <a:rPr lang="en-US" sz="1800" dirty="0"/>
              <a:t> </a:t>
            </a:r>
          </a:p>
          <a:p>
            <a:pPr lvl="1"/>
            <a:r>
              <a:rPr lang="en-US" sz="1800" dirty="0">
                <a:hlinkClick r:id="rId3"/>
              </a:rPr>
              <a:t>Dietary Guidelines for Americans 2020-2025</a:t>
            </a:r>
            <a:endParaRPr lang="en-US" sz="1800" dirty="0"/>
          </a:p>
          <a:p>
            <a:pPr lvl="1"/>
            <a:r>
              <a:rPr lang="en-US" sz="1800" dirty="0"/>
              <a:t>National Lipid Association</a:t>
            </a:r>
            <a:r>
              <a:rPr lang="en-US" sz="1800" dirty="0">
                <a:hlinkClick r:id="rId4"/>
              </a:rPr>
              <a:t>: Clinician’s Lifestyle Modification Toolbox</a:t>
            </a:r>
            <a:endParaRPr lang="en-US" sz="1800" dirty="0"/>
          </a:p>
          <a:p>
            <a:pPr lvl="1"/>
            <a:r>
              <a:rPr lang="en-US" sz="1800" dirty="0">
                <a:hlinkClick r:id="rId5"/>
              </a:rPr>
              <a:t>Preventive Cardiovascular Nurses Association</a:t>
            </a:r>
            <a:r>
              <a:rPr lang="en-US" sz="1800" dirty="0"/>
              <a:t> </a:t>
            </a:r>
          </a:p>
          <a:p>
            <a:pPr lvl="1"/>
            <a:r>
              <a:rPr lang="en-US" sz="1800" dirty="0"/>
              <a:t>American Heart Association: </a:t>
            </a:r>
            <a:r>
              <a:rPr lang="en-US" sz="1800" dirty="0">
                <a:hlinkClick r:id="rId6"/>
              </a:rPr>
              <a:t>Healthy Eating</a:t>
            </a:r>
            <a:endParaRPr lang="en-US" sz="1800" dirty="0"/>
          </a:p>
          <a:p>
            <a:pPr lvl="1"/>
            <a:r>
              <a:rPr lang="en-US" sz="1800" dirty="0"/>
              <a:t>Center for Disease Control: </a:t>
            </a:r>
            <a:r>
              <a:rPr lang="en-US" sz="1800" dirty="0">
                <a:hlinkClick r:id="rId7"/>
              </a:rPr>
              <a:t>7 Strategies to Live a Heart-Healthy Lifestyle</a:t>
            </a:r>
            <a:r>
              <a:rPr lang="en-US" sz="1800" dirty="0"/>
              <a:t>; </a:t>
            </a:r>
            <a:r>
              <a:rPr lang="en-US" sz="1800" dirty="0">
                <a:hlinkClick r:id="rId8"/>
              </a:rPr>
              <a:t>Prevent Heart Disease</a:t>
            </a:r>
            <a:endParaRPr lang="en-US" sz="1800" dirty="0"/>
          </a:p>
          <a:p>
            <a:pPr lvl="1"/>
            <a:r>
              <a:rPr lang="en-US" sz="1800" dirty="0"/>
              <a:t>United States Department of Agriculture (USDA): </a:t>
            </a:r>
            <a:r>
              <a:rPr lang="en-US" sz="1800" dirty="0">
                <a:hlinkClick r:id="rId9"/>
              </a:rPr>
              <a:t>Heart Health</a:t>
            </a:r>
            <a:r>
              <a:rPr lang="en-US" sz="1800" dirty="0"/>
              <a:t>; </a:t>
            </a:r>
            <a:r>
              <a:rPr lang="en-US" sz="1800" dirty="0">
                <a:hlinkClick r:id="rId10"/>
              </a:rPr>
              <a:t>Fats and Cholesterol – Food and Nutrition Information</a:t>
            </a:r>
            <a:endParaRPr lang="en-US" sz="1800" dirty="0"/>
          </a:p>
        </p:txBody>
      </p:sp>
      <p:sp>
        <p:nvSpPr>
          <p:cNvPr id="4" name="Slide Number Placeholder 3">
            <a:extLst>
              <a:ext uri="{FF2B5EF4-FFF2-40B4-BE49-F238E27FC236}">
                <a16:creationId xmlns:a16="http://schemas.microsoft.com/office/drawing/2014/main" id="{9D5907DA-C387-4BE2-4C69-BB375F718790}"/>
              </a:ext>
            </a:extLst>
          </p:cNvPr>
          <p:cNvSpPr>
            <a:spLocks noGrp="1"/>
          </p:cNvSpPr>
          <p:nvPr>
            <p:ph type="sldNum" sz="quarter" idx="14"/>
          </p:nvPr>
        </p:nvSpPr>
        <p:spPr/>
        <p:txBody>
          <a:bodyPr/>
          <a:lstStyle/>
          <a:p>
            <a:fld id="{B046E05E-401D-4DD5-A5F7-A24D16D1B9E9}" type="slidenum">
              <a:rPr lang="en-US" altLang="en-US" smtClean="0"/>
              <a:pPr/>
              <a:t>21</a:t>
            </a:fld>
            <a:endParaRPr lang="en-US" altLang="en-US"/>
          </a:p>
        </p:txBody>
      </p:sp>
      <p:sp>
        <p:nvSpPr>
          <p:cNvPr id="5" name="TextBox 4">
            <a:extLst>
              <a:ext uri="{FF2B5EF4-FFF2-40B4-BE49-F238E27FC236}">
                <a16:creationId xmlns:a16="http://schemas.microsoft.com/office/drawing/2014/main" id="{808BCDDD-7223-1EE0-EA77-0F49BB02C869}"/>
              </a:ext>
            </a:extLst>
          </p:cNvPr>
          <p:cNvSpPr txBox="1">
            <a:spLocks noChangeArrowheads="1"/>
          </p:cNvSpPr>
          <p:nvPr/>
        </p:nvSpPr>
        <p:spPr bwMode="auto">
          <a:xfrm>
            <a:off x="228600"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80067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C7F4-DD80-7A1A-70CE-0676C9E02C99}"/>
              </a:ext>
            </a:extLst>
          </p:cNvPr>
          <p:cNvSpPr>
            <a:spLocks noGrp="1"/>
          </p:cNvSpPr>
          <p:nvPr>
            <p:ph type="title"/>
          </p:nvPr>
        </p:nvSpPr>
        <p:spPr/>
        <p:txBody>
          <a:bodyPr/>
          <a:lstStyle/>
          <a:p>
            <a:r>
              <a:rPr lang="en-US" b="1" dirty="0">
                <a:solidFill>
                  <a:schemeClr val="bg1">
                    <a:lumMod val="50000"/>
                  </a:schemeClr>
                </a:solidFill>
              </a:rPr>
              <a:t>Guides</a:t>
            </a:r>
          </a:p>
        </p:txBody>
      </p:sp>
      <p:sp>
        <p:nvSpPr>
          <p:cNvPr id="3" name="Text Placeholder 2">
            <a:extLst>
              <a:ext uri="{FF2B5EF4-FFF2-40B4-BE49-F238E27FC236}">
                <a16:creationId xmlns:a16="http://schemas.microsoft.com/office/drawing/2014/main" id="{92B3B147-0534-4F0D-E3DD-CAAE6ECD3EDF}"/>
              </a:ext>
            </a:extLst>
          </p:cNvPr>
          <p:cNvSpPr>
            <a:spLocks noGrp="1"/>
          </p:cNvSpPr>
          <p:nvPr>
            <p:ph type="body" sz="quarter" idx="12"/>
          </p:nvPr>
        </p:nvSpPr>
        <p:spPr/>
        <p:txBody>
          <a:bodyPr/>
          <a:lstStyle/>
          <a:p>
            <a:r>
              <a:rPr lang="en-US" sz="2200" dirty="0"/>
              <a:t>To assist nutrition and dietetics professionals with implementing evidence-based practice recommendations and clinical practice innovations into daily practice, the Academy developed Implementing Evidence: From Guidelines to Daily Practice. Download it from: </a:t>
            </a:r>
            <a:r>
              <a:rPr lang="en-US" sz="2200" dirty="0">
                <a:hlinkClick r:id="rId2"/>
              </a:rPr>
              <a:t>www.andeal.org/guideline-implementation</a:t>
            </a:r>
            <a:r>
              <a:rPr lang="en-US" sz="2200" dirty="0"/>
              <a:t> </a:t>
            </a:r>
            <a:endParaRPr lang="en-US" sz="2600" dirty="0"/>
          </a:p>
          <a:p>
            <a:endParaRPr lang="en-US" sz="2600" dirty="0"/>
          </a:p>
          <a:p>
            <a:r>
              <a:rPr lang="en-US" sz="2200" dirty="0"/>
              <a:t>For tips on implementing the guideline recommendations, download the Saturated Fat Practitioner Guide from the EAL website. This one-page guide is designed with clear and unambiguous language that may help practitioners and their patients/clients to actively participate in shared decision making for their nutrition care. Visit </a:t>
            </a:r>
            <a:r>
              <a:rPr lang="en-US" sz="2200" dirty="0">
                <a:hlinkClick r:id="rId3"/>
              </a:rPr>
              <a:t>www.andel.org/dlm</a:t>
            </a:r>
            <a:r>
              <a:rPr lang="en-US" sz="2200" dirty="0"/>
              <a:t> and select the Dissemination and Implementation tab.</a:t>
            </a:r>
          </a:p>
          <a:p>
            <a:endParaRPr lang="en-US" sz="2800" dirty="0"/>
          </a:p>
          <a:p>
            <a:endParaRPr lang="en-US" sz="2800" dirty="0"/>
          </a:p>
        </p:txBody>
      </p:sp>
      <p:sp>
        <p:nvSpPr>
          <p:cNvPr id="4" name="Slide Number Placeholder 3">
            <a:extLst>
              <a:ext uri="{FF2B5EF4-FFF2-40B4-BE49-F238E27FC236}">
                <a16:creationId xmlns:a16="http://schemas.microsoft.com/office/drawing/2014/main" id="{1923D98D-E13E-376A-DEBE-739179021CF7}"/>
              </a:ext>
            </a:extLst>
          </p:cNvPr>
          <p:cNvSpPr>
            <a:spLocks noGrp="1"/>
          </p:cNvSpPr>
          <p:nvPr>
            <p:ph type="sldNum" sz="quarter" idx="14"/>
          </p:nvPr>
        </p:nvSpPr>
        <p:spPr/>
        <p:txBody>
          <a:bodyPr/>
          <a:lstStyle/>
          <a:p>
            <a:fld id="{B046E05E-401D-4DD5-A5F7-A24D16D1B9E9}" type="slidenum">
              <a:rPr lang="en-US" altLang="en-US" smtClean="0"/>
              <a:pPr/>
              <a:t>22</a:t>
            </a:fld>
            <a:endParaRPr lang="en-US" altLang="en-US"/>
          </a:p>
        </p:txBody>
      </p:sp>
      <p:sp>
        <p:nvSpPr>
          <p:cNvPr id="5" name="TextBox 4">
            <a:extLst>
              <a:ext uri="{FF2B5EF4-FFF2-40B4-BE49-F238E27FC236}">
                <a16:creationId xmlns:a16="http://schemas.microsoft.com/office/drawing/2014/main" id="{B1AB827D-7988-7A77-5642-D69ABF2A9B76}"/>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01915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9D87A-E2FB-8820-8163-0D7D53400BF6}"/>
              </a:ext>
            </a:extLst>
          </p:cNvPr>
          <p:cNvSpPr>
            <a:spLocks noGrp="1"/>
          </p:cNvSpPr>
          <p:nvPr>
            <p:ph type="body" sz="quarter" idx="12"/>
          </p:nvPr>
        </p:nvSpPr>
        <p:spPr>
          <a:xfrm>
            <a:off x="533400" y="1889757"/>
            <a:ext cx="8077200" cy="685800"/>
          </a:xfrm>
        </p:spPr>
        <p:txBody>
          <a:bodyPr/>
          <a:lstStyle/>
          <a:p>
            <a:r>
              <a:rPr lang="en-US" b="1" dirty="0"/>
              <a:t>Guideline Development</a:t>
            </a:r>
          </a:p>
        </p:txBody>
      </p:sp>
      <p:sp>
        <p:nvSpPr>
          <p:cNvPr id="4" name="Slide Number Placeholder 3">
            <a:extLst>
              <a:ext uri="{FF2B5EF4-FFF2-40B4-BE49-F238E27FC236}">
                <a16:creationId xmlns:a16="http://schemas.microsoft.com/office/drawing/2014/main" id="{D5AD02E6-CB98-C784-B742-AE1608F333AA}"/>
              </a:ext>
            </a:extLst>
          </p:cNvPr>
          <p:cNvSpPr>
            <a:spLocks noGrp="1"/>
          </p:cNvSpPr>
          <p:nvPr>
            <p:ph type="sldNum" sz="quarter" idx="15"/>
          </p:nvPr>
        </p:nvSpPr>
        <p:spPr/>
        <p:txBody>
          <a:bodyPr/>
          <a:lstStyle/>
          <a:p>
            <a:fld id="{0E2DE0E9-B8B0-4A67-B6E7-BA2A864CF432}" type="slidenum">
              <a:rPr lang="en-US" altLang="en-US" smtClean="0"/>
              <a:pPr/>
              <a:t>23</a:t>
            </a:fld>
            <a:endParaRPr lang="en-US" altLang="en-US"/>
          </a:p>
        </p:txBody>
      </p:sp>
      <p:sp>
        <p:nvSpPr>
          <p:cNvPr id="7" name="TextBox 6">
            <a:extLst>
              <a:ext uri="{FF2B5EF4-FFF2-40B4-BE49-F238E27FC236}">
                <a16:creationId xmlns:a16="http://schemas.microsoft.com/office/drawing/2014/main" id="{EB7CBA53-D493-BFFD-05F6-7D98940CB5AD}"/>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9" name="Picture 8" descr="A close-up of a key&#10;&#10;Description automatically generated with low confidence">
            <a:extLst>
              <a:ext uri="{FF2B5EF4-FFF2-40B4-BE49-F238E27FC236}">
                <a16:creationId xmlns:a16="http://schemas.microsoft.com/office/drawing/2014/main" id="{925A4C61-4434-2C09-5924-F447F58AB0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9850" y="3087655"/>
            <a:ext cx="4171950" cy="2905125"/>
          </a:xfrm>
          <a:prstGeom prst="rect">
            <a:avLst/>
          </a:prstGeom>
        </p:spPr>
      </p:pic>
    </p:spTree>
    <p:extLst>
      <p:ext uri="{BB962C8B-B14F-4D97-AF65-F5344CB8AC3E}">
        <p14:creationId xmlns:p14="http://schemas.microsoft.com/office/powerpoint/2010/main" val="221457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E070-45AB-E67C-6355-CD9F6B75CA08}"/>
              </a:ext>
            </a:extLst>
          </p:cNvPr>
          <p:cNvSpPr>
            <a:spLocks noGrp="1"/>
          </p:cNvSpPr>
          <p:nvPr>
            <p:ph type="title"/>
          </p:nvPr>
        </p:nvSpPr>
        <p:spPr/>
        <p:txBody>
          <a:bodyPr/>
          <a:lstStyle/>
          <a:p>
            <a:r>
              <a:rPr lang="en-US" b="1" dirty="0">
                <a:solidFill>
                  <a:schemeClr val="bg1">
                    <a:lumMod val="50000"/>
                  </a:schemeClr>
                </a:solidFill>
              </a:rPr>
              <a:t>Methods</a:t>
            </a:r>
          </a:p>
        </p:txBody>
      </p:sp>
      <p:sp>
        <p:nvSpPr>
          <p:cNvPr id="4" name="Slide Number Placeholder 3">
            <a:extLst>
              <a:ext uri="{FF2B5EF4-FFF2-40B4-BE49-F238E27FC236}">
                <a16:creationId xmlns:a16="http://schemas.microsoft.com/office/drawing/2014/main" id="{4D1D3CFE-1FCC-BB53-2852-538052B6EB0D}"/>
              </a:ext>
            </a:extLst>
          </p:cNvPr>
          <p:cNvSpPr>
            <a:spLocks noGrp="1"/>
          </p:cNvSpPr>
          <p:nvPr>
            <p:ph type="sldNum" sz="quarter" idx="14"/>
          </p:nvPr>
        </p:nvSpPr>
        <p:spPr/>
        <p:txBody>
          <a:bodyPr/>
          <a:lstStyle/>
          <a:p>
            <a:fld id="{B046E05E-401D-4DD5-A5F7-A24D16D1B9E9}" type="slidenum">
              <a:rPr lang="en-US" altLang="en-US" smtClean="0"/>
              <a:pPr/>
              <a:t>24</a:t>
            </a:fld>
            <a:endParaRPr lang="en-US" altLang="en-US"/>
          </a:p>
        </p:txBody>
      </p:sp>
      <p:sp>
        <p:nvSpPr>
          <p:cNvPr id="5" name="Text Placeholder 2">
            <a:extLst>
              <a:ext uri="{FF2B5EF4-FFF2-40B4-BE49-F238E27FC236}">
                <a16:creationId xmlns:a16="http://schemas.microsoft.com/office/drawing/2014/main" id="{9B5CEB63-D6D1-61BB-8101-1BE0A031331F}"/>
              </a:ext>
            </a:extLst>
          </p:cNvPr>
          <p:cNvSpPr>
            <a:spLocks noGrp="1"/>
          </p:cNvSpPr>
          <p:nvPr>
            <p:ph type="body" sz="quarter" idx="12"/>
          </p:nvPr>
        </p:nvSpPr>
        <p:spPr>
          <a:xfrm>
            <a:off x="228600" y="990600"/>
            <a:ext cx="8686800" cy="5410200"/>
          </a:xfrm>
        </p:spPr>
        <p:txBody>
          <a:bodyPr/>
          <a:lstStyle/>
          <a:p>
            <a:r>
              <a:rPr lang="en-US" sz="2400" dirty="0"/>
              <a:t>The methodology for this project was developed using the process of the Academy of Nutrition and Dietetics,</a:t>
            </a:r>
            <a:r>
              <a:rPr lang="en-US" sz="2400" baseline="30000" dirty="0"/>
              <a:t>1,2</a:t>
            </a:r>
            <a:r>
              <a:rPr lang="en-US" sz="2400" dirty="0"/>
              <a:t> in accordance with the Standards for Developing Clinical Practice Guidelines from the National Academy of Science using grading and guideline development tools from the GRADE (Grading of Recommendations Assessment, Development and Evaluation) group.</a:t>
            </a:r>
            <a:r>
              <a:rPr lang="en-US" sz="2400" baseline="30000" dirty="0"/>
              <a:t>3,4</a:t>
            </a:r>
          </a:p>
          <a:p>
            <a:endParaRPr lang="en-US" sz="2400" dirty="0"/>
          </a:p>
          <a:p>
            <a:r>
              <a:rPr lang="en-US" sz="2400" dirty="0"/>
              <a:t>Visit the EAL for the complete DLM-SF guideline </a:t>
            </a:r>
            <a:r>
              <a:rPr lang="en-US" sz="2400" dirty="0">
                <a:hlinkClick r:id="rId2"/>
              </a:rPr>
              <a:t>methods</a:t>
            </a:r>
            <a:r>
              <a:rPr lang="en-US" sz="2400" dirty="0"/>
              <a:t>.</a:t>
            </a:r>
          </a:p>
          <a:p>
            <a:endParaRPr lang="en-US" sz="2400" dirty="0"/>
          </a:p>
          <a:p>
            <a:pPr>
              <a:buFont typeface="+mj-lt"/>
              <a:buAutoNum type="arabicPeriod"/>
            </a:pPr>
            <a:r>
              <a:rPr lang="en-US" sz="1200" dirty="0"/>
              <a:t>Handu D, Moloney L, Wolfram T, Ziegler P, Acosta A, Steiber A. Academy of Nutrition and Dietetics Methodology for Conducting Systematic Reviews for the Evidence Analysis Library.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2016;116(2):311-318.</a:t>
            </a:r>
          </a:p>
          <a:p>
            <a:pPr>
              <a:buFont typeface="+mj-lt"/>
              <a:buAutoNum type="arabicPeriod"/>
            </a:pPr>
            <a:r>
              <a:rPr lang="en-US" sz="1200" dirty="0"/>
              <a:t>Papoutsakis C, Moloney L, Sinley RC, Acosta A, Handu D, Steiber AL. Academy of Nutrition and Dietetics Methodology for Developing Evidence-Based Nutrition Practice Guidelines.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2017;117(5):794-804.</a:t>
            </a:r>
          </a:p>
          <a:p>
            <a:pPr>
              <a:buFont typeface="+mj-lt"/>
              <a:buAutoNum type="arabicPeriod"/>
            </a:pPr>
            <a:r>
              <a:rPr lang="en-US" sz="1200" dirty="0"/>
              <a:t>The GRADE Working Group. GRADE handbook for grading quality of evidence and strength of recommendations. Cochrane Collaboration. https://gdt.gradepro.org/app/handbook/handbook.html. Published 2013. Updated October 2013. </a:t>
            </a:r>
          </a:p>
          <a:p>
            <a:pPr>
              <a:buFont typeface="+mj-lt"/>
              <a:buAutoNum type="arabicPeriod"/>
            </a:pPr>
            <a:r>
              <a:rPr lang="en-US" sz="1200" dirty="0"/>
              <a:t>Collaboration TC. Cochrane Handbook for Systematic Reviews of Interventions Version 5.1.0 [updated March 2011]. . In: Higgins JPT </a:t>
            </a:r>
            <a:r>
              <a:rPr lang="en-US" sz="1200" dirty="0" err="1"/>
              <a:t>GSe</a:t>
            </a:r>
            <a:r>
              <a:rPr lang="en-US" sz="1200" dirty="0"/>
              <a:t>, ed.</a:t>
            </a:r>
          </a:p>
        </p:txBody>
      </p:sp>
      <p:sp>
        <p:nvSpPr>
          <p:cNvPr id="6" name="TextBox 5">
            <a:extLst>
              <a:ext uri="{FF2B5EF4-FFF2-40B4-BE49-F238E27FC236}">
                <a16:creationId xmlns:a16="http://schemas.microsoft.com/office/drawing/2014/main" id="{91220BE4-14F0-84A4-41BF-D667DE4691E8}"/>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218271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7F73EF4-DF17-4BA6-B802-916BC0C4CD5B}"/>
              </a:ext>
            </a:extLst>
          </p:cNvPr>
          <p:cNvSpPr>
            <a:spLocks noGrp="1" noRot="1" noChangeArrowheads="1"/>
          </p:cNvSpPr>
          <p:nvPr>
            <p:ph type="title"/>
          </p:nvPr>
        </p:nvSpPr>
        <p:spPr>
          <a:xfrm>
            <a:off x="275063" y="501649"/>
            <a:ext cx="5791200" cy="728663"/>
          </a:xfrm>
        </p:spPr>
        <p:txBody>
          <a:bodyPr/>
          <a:lstStyle/>
          <a:p>
            <a:pPr eaLnBrk="1" hangingPunct="1">
              <a:defRPr/>
            </a:pPr>
            <a:r>
              <a:rPr lang="en-US" altLang="en-US" sz="2600" b="1" dirty="0">
                <a:solidFill>
                  <a:schemeClr val="bg1">
                    <a:lumMod val="50000"/>
                  </a:schemeClr>
                </a:solidFill>
              </a:rPr>
              <a:t>Disorders of Lipid Metabolism: Saturated Fat (2023) Team</a:t>
            </a:r>
          </a:p>
        </p:txBody>
      </p:sp>
      <p:sp>
        <p:nvSpPr>
          <p:cNvPr id="77827" name="Rectangle 3">
            <a:extLst>
              <a:ext uri="{FF2B5EF4-FFF2-40B4-BE49-F238E27FC236}">
                <a16:creationId xmlns:a16="http://schemas.microsoft.com/office/drawing/2014/main" id="{08809C90-56D7-B834-851F-4F9E0CEC3F38}"/>
              </a:ext>
            </a:extLst>
          </p:cNvPr>
          <p:cNvSpPr>
            <a:spLocks noGrp="1" noChangeArrowheads="1"/>
          </p:cNvSpPr>
          <p:nvPr>
            <p:ph type="body" idx="4294967295"/>
          </p:nvPr>
        </p:nvSpPr>
        <p:spPr>
          <a:xfrm>
            <a:off x="457200" y="1524000"/>
            <a:ext cx="8051180" cy="4190999"/>
          </a:xfrm>
        </p:spPr>
        <p:txBody>
          <a:bodyPr/>
          <a:lstStyle/>
          <a:p>
            <a:pPr marL="0" indent="0">
              <a:defRPr/>
            </a:pPr>
            <a:r>
              <a:rPr lang="en-US" sz="2200" b="1" dirty="0"/>
              <a:t>Expert Panel Workgroup</a:t>
            </a:r>
          </a:p>
          <a:p>
            <a:pPr>
              <a:buFont typeface="Arial" panose="020B0604020202020204" pitchFamily="34" charset="0"/>
              <a:buChar char="•"/>
              <a:defRPr/>
            </a:pPr>
            <a:r>
              <a:rPr lang="en-US" sz="2200" dirty="0"/>
              <a:t>Carol F. Kirkpatrick, PhD, MPH, RDN, CLS, Chair </a:t>
            </a:r>
          </a:p>
          <a:p>
            <a:pPr>
              <a:buFont typeface="Arial" panose="020B0604020202020204" pitchFamily="34" charset="0"/>
              <a:buChar char="•"/>
              <a:defRPr/>
            </a:pPr>
            <a:r>
              <a:rPr lang="en-US" sz="2200" dirty="0"/>
              <a:t>Jo Ann S. Carson, PhD, RDN, LD</a:t>
            </a:r>
          </a:p>
          <a:p>
            <a:pPr>
              <a:buFont typeface="Arial" panose="020B0604020202020204" pitchFamily="34" charset="0"/>
              <a:buChar char="•"/>
              <a:defRPr/>
            </a:pPr>
            <a:r>
              <a:rPr lang="en-US" sz="2200" dirty="0"/>
              <a:t>Sarah A. Johnson, PhD, RDN</a:t>
            </a:r>
          </a:p>
          <a:p>
            <a:pPr>
              <a:buFont typeface="Arial" panose="020B0604020202020204" pitchFamily="34" charset="0"/>
              <a:buChar char="•"/>
              <a:defRPr/>
            </a:pPr>
            <a:r>
              <a:rPr lang="en-US" sz="2200" dirty="0"/>
              <a:t>Nicole H. Miller, MPH, RD, CDCES</a:t>
            </a:r>
          </a:p>
          <a:p>
            <a:pPr>
              <a:buFont typeface="Arial" panose="020B0604020202020204" pitchFamily="34" charset="0"/>
              <a:buChar char="•"/>
              <a:defRPr/>
            </a:pPr>
            <a:r>
              <a:rPr lang="en-US" sz="2200" dirty="0"/>
              <a:t>Ann </a:t>
            </a:r>
            <a:r>
              <a:rPr lang="en-US" sz="2200" dirty="0" err="1"/>
              <a:t>Fonfa</a:t>
            </a:r>
            <a:r>
              <a:rPr lang="en-US" sz="2200" dirty="0"/>
              <a:t>, Patient Advocate</a:t>
            </a:r>
          </a:p>
          <a:p>
            <a:pPr marL="0" indent="0">
              <a:defRPr/>
            </a:pPr>
            <a:endParaRPr lang="en-US" sz="2200" dirty="0"/>
          </a:p>
          <a:p>
            <a:pPr marL="0" indent="0">
              <a:defRPr/>
            </a:pPr>
            <a:r>
              <a:rPr lang="en-US" sz="2200" b="1" dirty="0"/>
              <a:t>Project Leaders</a:t>
            </a:r>
            <a:endParaRPr lang="en-US" sz="2200" dirty="0"/>
          </a:p>
          <a:p>
            <a:pPr marL="285750" indent="-285750">
              <a:buFont typeface="Arial" panose="020B0604020202020204" pitchFamily="34" charset="0"/>
              <a:buChar char="•"/>
              <a:defRPr/>
            </a:pPr>
            <a:r>
              <a:rPr lang="en-US" sz="2200" dirty="0"/>
              <a:t>Deepa Handu, PhD, RDN, Project Manager</a:t>
            </a:r>
          </a:p>
          <a:p>
            <a:pPr marL="285750" indent="-285750">
              <a:buFont typeface="Arial" panose="020B0604020202020204" pitchFamily="34" charset="0"/>
              <a:buChar char="•"/>
              <a:defRPr/>
            </a:pPr>
            <a:r>
              <a:rPr lang="en-US" sz="2200" dirty="0"/>
              <a:t>Lisa Moloney, MS, RDN, Lead Analyst</a:t>
            </a:r>
          </a:p>
          <a:p>
            <a:pPr marL="285750" indent="-285750">
              <a:buFont typeface="Arial" panose="020B0604020202020204" pitchFamily="34" charset="0"/>
              <a:buChar char="•"/>
              <a:defRPr/>
            </a:pPr>
            <a:r>
              <a:rPr lang="en-US" sz="2200" dirty="0"/>
              <a:t>Margaret J. Foster, MS, MPH, AHIP, Medical Librarian</a:t>
            </a:r>
          </a:p>
        </p:txBody>
      </p:sp>
      <p:sp>
        <p:nvSpPr>
          <p:cNvPr id="81924" name="Slide Number Placeholder 4">
            <a:extLst>
              <a:ext uri="{FF2B5EF4-FFF2-40B4-BE49-F238E27FC236}">
                <a16:creationId xmlns:a16="http://schemas.microsoft.com/office/drawing/2014/main" id="{6D80D540-E5F7-4255-6F34-B0D76F149B43}"/>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CC60CB3-B8C5-4C93-8197-4F61A7AA2DD7}" type="slidenum">
              <a:rPr lang="en-US" altLang="en-US" sz="1200">
                <a:solidFill>
                  <a:srgbClr val="717171"/>
                </a:solidFill>
                <a:latin typeface="Arial" panose="020B0604020202020204" pitchFamily="34" charset="0"/>
              </a:rPr>
              <a:pPr>
                <a:buFontTx/>
                <a:buNone/>
              </a:pPr>
              <a:t>25</a:t>
            </a:fld>
            <a:endParaRPr lang="en-US" altLang="en-US" sz="1200">
              <a:solidFill>
                <a:srgbClr val="717171"/>
              </a:solidFill>
              <a:latin typeface="Arial" panose="020B0604020202020204" pitchFamily="34" charset="0"/>
            </a:endParaRPr>
          </a:p>
        </p:txBody>
      </p:sp>
      <p:sp>
        <p:nvSpPr>
          <p:cNvPr id="81925" name="TextBox 4">
            <a:extLst>
              <a:ext uri="{FF2B5EF4-FFF2-40B4-BE49-F238E27FC236}">
                <a16:creationId xmlns:a16="http://schemas.microsoft.com/office/drawing/2014/main" id="{AC4C57C7-AAB6-6C11-92FA-AC02094FB64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
        <p:nvSpPr>
          <p:cNvPr id="2" name="TextBox 1">
            <a:extLst>
              <a:ext uri="{FF2B5EF4-FFF2-40B4-BE49-F238E27FC236}">
                <a16:creationId xmlns:a16="http://schemas.microsoft.com/office/drawing/2014/main" id="{0CB2516B-7ECE-2584-BA3F-53CEBD62B239}"/>
              </a:ext>
            </a:extLst>
          </p:cNvPr>
          <p:cNvSpPr txBox="1"/>
          <p:nvPr/>
        </p:nvSpPr>
        <p:spPr>
          <a:xfrm>
            <a:off x="1447800" y="6142425"/>
            <a:ext cx="5585183" cy="276999"/>
          </a:xfrm>
          <a:prstGeom prst="rect">
            <a:avLst/>
          </a:prstGeom>
          <a:noFill/>
        </p:spPr>
        <p:txBody>
          <a:bodyPr wrap="none" rtlCol="0">
            <a:spAutoFit/>
          </a:bodyPr>
          <a:lstStyle/>
          <a:p>
            <a:r>
              <a:rPr lang="en-US" sz="1200" dirty="0"/>
              <a:t>Visit the EAL for affiliations and any disclosures of potential conflicts of interests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75C3347-6AE0-1BB5-5604-B82C128E83EA}"/>
              </a:ext>
            </a:extLst>
          </p:cNvPr>
          <p:cNvSpPr>
            <a:spLocks noGrp="1"/>
          </p:cNvSpPr>
          <p:nvPr>
            <p:ph type="title"/>
          </p:nvPr>
        </p:nvSpPr>
        <p:spPr/>
        <p:txBody>
          <a:bodyPr/>
          <a:lstStyle/>
          <a:p>
            <a:pPr>
              <a:defRPr/>
            </a:pPr>
            <a:r>
              <a:rPr lang="en-US" altLang="en-US" b="1" dirty="0">
                <a:solidFill>
                  <a:schemeClr val="bg1">
                    <a:lumMod val="50000"/>
                  </a:schemeClr>
                </a:solidFill>
              </a:rPr>
              <a:t>Major Recommendations</a:t>
            </a:r>
          </a:p>
        </p:txBody>
      </p:sp>
      <p:sp>
        <p:nvSpPr>
          <p:cNvPr id="83971" name="Text Placeholder 2">
            <a:extLst>
              <a:ext uri="{FF2B5EF4-FFF2-40B4-BE49-F238E27FC236}">
                <a16:creationId xmlns:a16="http://schemas.microsoft.com/office/drawing/2014/main" id="{4DAEC0D7-BDA0-0E9F-2C2E-00E582FACF32}"/>
              </a:ext>
            </a:extLst>
          </p:cNvPr>
          <p:cNvSpPr>
            <a:spLocks noGrp="1"/>
          </p:cNvSpPr>
          <p:nvPr>
            <p:ph type="body" sz="quarter" idx="12"/>
          </p:nvPr>
        </p:nvSpPr>
        <p:spPr>
          <a:xfrm>
            <a:off x="228600" y="990600"/>
            <a:ext cx="8686800" cy="2971800"/>
          </a:xfrm>
        </p:spPr>
        <p:txBody>
          <a:bodyPr/>
          <a:lstStyle/>
          <a:p>
            <a:pPr marL="0" indent="0"/>
            <a:r>
              <a:rPr lang="en-US" altLang="en-US" sz="2400" dirty="0"/>
              <a:t>This presentation consisted of the Executive Summary of Recommendations for the Academy of Nutrition and Dietetics </a:t>
            </a:r>
            <a:r>
              <a:rPr lang="en-US" altLang="en-US" sz="2400" b="1" dirty="0"/>
              <a:t>Disorders of Lipid Metabolism: Saturated Fat </a:t>
            </a:r>
            <a:r>
              <a:rPr lang="en-US" altLang="en-US" sz="2400" dirty="0"/>
              <a:t>Evidence-Based Nutrition Practice Guideline. </a:t>
            </a:r>
          </a:p>
          <a:p>
            <a:pPr marL="0" indent="0"/>
            <a:endParaRPr lang="en-US" altLang="en-US" sz="2400" dirty="0"/>
          </a:p>
          <a:p>
            <a:pPr marL="0" indent="0"/>
            <a:r>
              <a:rPr lang="en-US" altLang="en-US" sz="2400" dirty="0"/>
              <a:t>The Major Recommendations and more detail (including the evidence analysis supporting these recommendations) is available for free to Academy members and EAL subscribers.</a:t>
            </a:r>
          </a:p>
          <a:p>
            <a:pPr marL="0" indent="0"/>
            <a:r>
              <a:rPr lang="en-US" altLang="en-US" sz="2400" dirty="0"/>
              <a:t>                                                        </a:t>
            </a:r>
          </a:p>
        </p:txBody>
      </p:sp>
      <p:sp>
        <p:nvSpPr>
          <p:cNvPr id="83972" name="Slide Number Placeholder 3">
            <a:extLst>
              <a:ext uri="{FF2B5EF4-FFF2-40B4-BE49-F238E27FC236}">
                <a16:creationId xmlns:a16="http://schemas.microsoft.com/office/drawing/2014/main" id="{32BEF635-8D43-4B81-704D-5D7073EB0DF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A8F3E-8750-48EF-A579-E61DE9DBA8C3}" type="slidenum">
              <a:rPr lang="en-US" altLang="en-US">
                <a:solidFill>
                  <a:srgbClr val="717171"/>
                </a:solidFill>
                <a:latin typeface="Tahoma" panose="020B0604030504040204" pitchFamily="34" charset="0"/>
                <a:cs typeface="Tahoma" panose="020B0604030504040204" pitchFamily="34" charset="0"/>
              </a:rPr>
              <a:pPr/>
              <a:t>26</a:t>
            </a:fld>
            <a:endParaRPr lang="en-US" altLang="en-US">
              <a:solidFill>
                <a:srgbClr val="717171"/>
              </a:solidFill>
              <a:latin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3E7E117-95B7-F53B-344A-95FC658177D2}"/>
              </a:ext>
            </a:extLst>
          </p:cNvPr>
          <p:cNvPicPr>
            <a:picLocks noChangeAspect="1"/>
          </p:cNvPicPr>
          <p:nvPr/>
        </p:nvPicPr>
        <p:blipFill>
          <a:blip r:embed="rId2"/>
          <a:stretch>
            <a:fillRect/>
          </a:stretch>
        </p:blipFill>
        <p:spPr>
          <a:xfrm>
            <a:off x="762000" y="4229432"/>
            <a:ext cx="4146550" cy="2079293"/>
          </a:xfrm>
          <a:prstGeom prst="rect">
            <a:avLst/>
          </a:prstGeom>
          <a:ln>
            <a:noFill/>
          </a:ln>
          <a:effectLst>
            <a:outerShdw blurRad="292100" dist="139700" dir="2700000" algn="tl" rotWithShape="0">
              <a:srgbClr val="333333">
                <a:alpha val="65000"/>
              </a:srgbClr>
            </a:outerShdw>
          </a:effectLst>
        </p:spPr>
      </p:pic>
      <p:sp>
        <p:nvSpPr>
          <p:cNvPr id="83974" name="TextBox 5">
            <a:extLst>
              <a:ext uri="{FF2B5EF4-FFF2-40B4-BE49-F238E27FC236}">
                <a16:creationId xmlns:a16="http://schemas.microsoft.com/office/drawing/2014/main" id="{09560432-691E-4953-4A6E-ABB61716E2E1}"/>
              </a:ext>
            </a:extLst>
          </p:cNvPr>
          <p:cNvSpPr txBox="1">
            <a:spLocks noChangeArrowheads="1"/>
          </p:cNvSpPr>
          <p:nvPr/>
        </p:nvSpPr>
        <p:spPr bwMode="auto">
          <a:xfrm>
            <a:off x="5486400" y="48006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www.andeal.org</a:t>
            </a:r>
            <a:r>
              <a:rPr lang="en-US" altLang="en-US"/>
              <a:t> </a:t>
            </a:r>
          </a:p>
        </p:txBody>
      </p:sp>
      <p:sp>
        <p:nvSpPr>
          <p:cNvPr id="83975" name="TextBox 4">
            <a:extLst>
              <a:ext uri="{FF2B5EF4-FFF2-40B4-BE49-F238E27FC236}">
                <a16:creationId xmlns:a16="http://schemas.microsoft.com/office/drawing/2014/main" id="{377978C0-13C8-BEC3-55FD-969D1C15374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823C9400-A3C6-D142-0ABB-64FE02645893}"/>
              </a:ext>
            </a:extLst>
          </p:cNvPr>
          <p:cNvSpPr>
            <a:spLocks noGrp="1"/>
          </p:cNvSpPr>
          <p:nvPr>
            <p:ph type="body" sz="quarter" idx="12"/>
          </p:nvPr>
        </p:nvSpPr>
        <p:spPr>
          <a:xfrm>
            <a:off x="457200" y="1676400"/>
            <a:ext cx="8077200" cy="685800"/>
          </a:xfrm>
        </p:spPr>
        <p:txBody>
          <a:bodyPr/>
          <a:lstStyle/>
          <a:p>
            <a:pPr marL="0" indent="0"/>
            <a:r>
              <a:rPr lang="en-US" altLang="en-US" dirty="0"/>
              <a:t>Learn more:</a:t>
            </a:r>
          </a:p>
          <a:p>
            <a:pPr marL="0" indent="0"/>
            <a:endParaRPr lang="en-US" altLang="en-US" dirty="0"/>
          </a:p>
        </p:txBody>
      </p:sp>
      <p:sp>
        <p:nvSpPr>
          <p:cNvPr id="86019" name="Text Placeholder 2">
            <a:extLst>
              <a:ext uri="{FF2B5EF4-FFF2-40B4-BE49-F238E27FC236}">
                <a16:creationId xmlns:a16="http://schemas.microsoft.com/office/drawing/2014/main" id="{31DEFBE2-DA54-FCDE-C154-A8B973703CE8}"/>
              </a:ext>
            </a:extLst>
          </p:cNvPr>
          <p:cNvSpPr>
            <a:spLocks noGrp="1"/>
          </p:cNvSpPr>
          <p:nvPr>
            <p:ph type="body" sz="quarter" idx="13"/>
          </p:nvPr>
        </p:nvSpPr>
        <p:spPr>
          <a:xfrm>
            <a:off x="533400" y="2819400"/>
            <a:ext cx="8077200" cy="990600"/>
          </a:xfrm>
        </p:spPr>
        <p:txBody>
          <a:bodyPr/>
          <a:lstStyle/>
          <a:p>
            <a:pPr marL="0" indent="0"/>
            <a:r>
              <a:rPr lang="en-US" altLang="en-US">
                <a:solidFill>
                  <a:srgbClr val="7F7F7F"/>
                </a:solidFill>
              </a:rPr>
              <a:t>Academy of Nutrition and Dietetics Evidence Analysis Library</a:t>
            </a:r>
            <a:r>
              <a:rPr lang="en-US" altLang="en-US" baseline="30000">
                <a:solidFill>
                  <a:srgbClr val="7F7F7F"/>
                </a:solidFill>
              </a:rPr>
              <a:t>®</a:t>
            </a:r>
          </a:p>
          <a:p>
            <a:pPr marL="0" indent="0"/>
            <a:endParaRPr lang="en-US" altLang="en-US" baseline="30000">
              <a:solidFill>
                <a:srgbClr val="7F7F7F"/>
              </a:solidFill>
            </a:endParaRPr>
          </a:p>
          <a:p>
            <a:pPr marL="0" indent="0"/>
            <a:r>
              <a:rPr lang="en-US" altLang="en-US" sz="3600" baseline="30000">
                <a:solidFill>
                  <a:srgbClr val="7F7F7F"/>
                </a:solidFill>
                <a:hlinkClick r:id="rId3"/>
              </a:rPr>
              <a:t>www.andeal.org</a:t>
            </a:r>
            <a:r>
              <a:rPr lang="en-US" altLang="en-US" sz="3600">
                <a:solidFill>
                  <a:srgbClr val="7F7F7F"/>
                </a:solidFill>
              </a:rPr>
              <a:t> </a:t>
            </a:r>
          </a:p>
          <a:p>
            <a:pPr marL="0" indent="0"/>
            <a:endParaRPr lang="en-US" altLang="en-US"/>
          </a:p>
        </p:txBody>
      </p:sp>
      <p:sp>
        <p:nvSpPr>
          <p:cNvPr id="86020" name="Slide Number Placeholder 3">
            <a:extLst>
              <a:ext uri="{FF2B5EF4-FFF2-40B4-BE49-F238E27FC236}">
                <a16:creationId xmlns:a16="http://schemas.microsoft.com/office/drawing/2014/main" id="{C150B9A7-FC04-C890-DF41-C363B923B03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49ED9C7-C646-4572-AABB-D35AA95889A3}" type="slidenum">
              <a:rPr lang="en-US" altLang="en-US" sz="1200">
                <a:solidFill>
                  <a:srgbClr val="717171"/>
                </a:solidFill>
              </a:rPr>
              <a:pPr>
                <a:buFontTx/>
                <a:buNone/>
              </a:pPr>
              <a:t>27</a:t>
            </a:fld>
            <a:endParaRPr lang="en-US" altLang="en-US" sz="1200">
              <a:solidFill>
                <a:srgbClr val="717171"/>
              </a:solidFill>
            </a:endParaRPr>
          </a:p>
        </p:txBody>
      </p:sp>
      <p:sp>
        <p:nvSpPr>
          <p:cNvPr id="86021" name="TextBox 4">
            <a:extLst>
              <a:ext uri="{FF2B5EF4-FFF2-40B4-BE49-F238E27FC236}">
                <a16:creationId xmlns:a16="http://schemas.microsoft.com/office/drawing/2014/main" id="{E2775157-168F-923D-7785-E89147A3F15F}"/>
              </a:ext>
            </a:extLst>
          </p:cNvPr>
          <p:cNvSpPr txBox="1">
            <a:spLocks noChangeArrowheads="1"/>
          </p:cNvSpPr>
          <p:nvPr/>
        </p:nvSpPr>
        <p:spPr bwMode="auto">
          <a:xfrm>
            <a:off x="436756" y="64770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40B41A-A90A-5F88-A574-9366E49183C0}"/>
              </a:ext>
            </a:extLst>
          </p:cNvPr>
          <p:cNvSpPr>
            <a:spLocks noGrp="1"/>
          </p:cNvSpPr>
          <p:nvPr>
            <p:ph type="title"/>
          </p:nvPr>
        </p:nvSpPr>
        <p:spPr/>
        <p:txBody>
          <a:bodyPr/>
          <a:lstStyle/>
          <a:p>
            <a:pPr>
              <a:defRPr/>
            </a:pPr>
            <a:r>
              <a:rPr lang="en-US" altLang="en-US" sz="3200" b="1" dirty="0">
                <a:solidFill>
                  <a:schemeClr val="bg1">
                    <a:lumMod val="50000"/>
                  </a:schemeClr>
                </a:solidFill>
              </a:rPr>
              <a:t>Overall Guideline Objective</a:t>
            </a:r>
          </a:p>
        </p:txBody>
      </p:sp>
      <p:sp>
        <p:nvSpPr>
          <p:cNvPr id="19459" name="Text Placeholder 2">
            <a:extLst>
              <a:ext uri="{FF2B5EF4-FFF2-40B4-BE49-F238E27FC236}">
                <a16:creationId xmlns:a16="http://schemas.microsoft.com/office/drawing/2014/main" id="{31BEB08E-E813-70AD-6441-86D2D9E1209F}"/>
              </a:ext>
            </a:extLst>
          </p:cNvPr>
          <p:cNvSpPr>
            <a:spLocks noGrp="1"/>
          </p:cNvSpPr>
          <p:nvPr>
            <p:ph type="body" sz="quarter" idx="12"/>
          </p:nvPr>
        </p:nvSpPr>
        <p:spPr>
          <a:xfrm>
            <a:off x="533400" y="990600"/>
            <a:ext cx="8077200" cy="5257800"/>
          </a:xfrm>
        </p:spPr>
        <p:txBody>
          <a:bodyPr/>
          <a:lstStyle/>
          <a:p>
            <a:pPr marL="0" indent="0"/>
            <a:r>
              <a:rPr lang="en-US" altLang="en-US" sz="1800" dirty="0"/>
              <a:t>	</a:t>
            </a:r>
          </a:p>
          <a:p>
            <a:pPr marL="0" indent="0"/>
            <a:r>
              <a:rPr lang="en-US" dirty="0">
                <a:effectLst/>
                <a:ea typeface="Tahoma" panose="020B0604030504040204" pitchFamily="34" charset="0"/>
              </a:rPr>
              <a:t>The objective of this guideline is to provide evidence-based recommendations on saturated fat intake to prevent or manage </a:t>
            </a:r>
            <a:r>
              <a:rPr lang="en-US" dirty="0">
                <a:ea typeface="Tahoma" panose="020B0604030504040204" pitchFamily="34" charset="0"/>
              </a:rPr>
              <a:t>cardiovascular disease</a:t>
            </a:r>
            <a:r>
              <a:rPr lang="en-US" dirty="0">
                <a:effectLst/>
                <a:ea typeface="Tahoma" panose="020B0604030504040204" pitchFamily="34" charset="0"/>
              </a:rPr>
              <a:t>. </a:t>
            </a:r>
            <a:endParaRPr lang="en-US" altLang="en-US" b="1" dirty="0"/>
          </a:p>
        </p:txBody>
      </p:sp>
      <p:sp>
        <p:nvSpPr>
          <p:cNvPr id="19460" name="Slide Number Placeholder 4">
            <a:extLst>
              <a:ext uri="{FF2B5EF4-FFF2-40B4-BE49-F238E27FC236}">
                <a16:creationId xmlns:a16="http://schemas.microsoft.com/office/drawing/2014/main" id="{9E148EC9-0F25-D61A-26B6-03BDD96F8ED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B8C0C23-1D48-4ABB-A49E-E8B9C740708E}" type="slidenum">
              <a:rPr lang="en-US" altLang="en-US" sz="1200">
                <a:solidFill>
                  <a:srgbClr val="717171"/>
                </a:solidFill>
                <a:latin typeface="Arial" panose="020B0604020202020204" pitchFamily="34" charset="0"/>
              </a:rPr>
              <a:pPr>
                <a:buFontTx/>
                <a:buNone/>
              </a:pPr>
              <a:t>3</a:t>
            </a:fld>
            <a:endParaRPr lang="en-US" altLang="en-US" sz="1200">
              <a:solidFill>
                <a:srgbClr val="717171"/>
              </a:solidFill>
              <a:latin typeface="Arial" panose="020B0604020202020204" pitchFamily="34" charset="0"/>
            </a:endParaRPr>
          </a:p>
        </p:txBody>
      </p:sp>
      <p:sp>
        <p:nvSpPr>
          <p:cNvPr id="19461" name="TextBox 4">
            <a:extLst>
              <a:ext uri="{FF2B5EF4-FFF2-40B4-BE49-F238E27FC236}">
                <a16:creationId xmlns:a16="http://schemas.microsoft.com/office/drawing/2014/main" id="{CC05BA53-825E-35F4-B413-178F9F95351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CFC8390-2F1A-94C0-988F-5A8DD9B5C028}"/>
              </a:ext>
            </a:extLst>
          </p:cNvPr>
          <p:cNvSpPr>
            <a:spLocks noGrp="1" noChangeArrowheads="1"/>
          </p:cNvSpPr>
          <p:nvPr>
            <p:ph type="body" idx="4294967295"/>
          </p:nvPr>
        </p:nvSpPr>
        <p:spPr>
          <a:xfrm>
            <a:off x="304800" y="1143000"/>
            <a:ext cx="8229600" cy="5334000"/>
          </a:xfrm>
        </p:spPr>
        <p:txBody>
          <a:bodyPr/>
          <a:lstStyle/>
          <a:p>
            <a:pPr marL="457200" indent="-457200" eaLnBrk="1" hangingPunct="1">
              <a:buFont typeface="Arial" panose="020B0604020202020204" pitchFamily="34" charset="0"/>
              <a:buChar char="•"/>
              <a:defRPr/>
            </a:pPr>
            <a:r>
              <a:rPr lang="en-US" altLang="en-US" sz="3000" dirty="0"/>
              <a:t>Adults (≥18 years of age) </a:t>
            </a:r>
          </a:p>
          <a:p>
            <a:pPr marL="457200" indent="-457200" eaLnBrk="1" hangingPunct="1">
              <a:buFont typeface="Arial" panose="020B0604020202020204" pitchFamily="34" charset="0"/>
              <a:buChar char="•"/>
              <a:defRPr/>
            </a:pPr>
            <a:r>
              <a:rPr lang="en-US" altLang="en-US" sz="3000" dirty="0"/>
              <a:t>Male and Female</a:t>
            </a:r>
          </a:p>
          <a:p>
            <a:pPr algn="ctr" eaLnBrk="1" hangingPunct="1">
              <a:buFont typeface="Wingdings" panose="05000000000000000000" pitchFamily="2" charset="2"/>
              <a:buNone/>
              <a:defRPr/>
            </a:pPr>
            <a:endParaRPr lang="en-US" altLang="en-US" sz="3000" b="1" dirty="0"/>
          </a:p>
          <a:p>
            <a:pPr algn="ctr" eaLnBrk="1" hangingPunct="1">
              <a:buFont typeface="Wingdings" panose="05000000000000000000" pitchFamily="2" charset="2"/>
              <a:buNone/>
              <a:defRPr/>
            </a:pPr>
            <a:r>
              <a:rPr lang="en-US" altLang="en-US" sz="3000" b="1" dirty="0">
                <a:solidFill>
                  <a:schemeClr val="accent4">
                    <a:lumMod val="50000"/>
                  </a:schemeClr>
                </a:solidFill>
              </a:rPr>
              <a:t>Target Population Description</a:t>
            </a:r>
          </a:p>
          <a:p>
            <a:pPr algn="ctr" eaLnBrk="1" hangingPunct="1">
              <a:buFont typeface="Wingdings" panose="05000000000000000000" pitchFamily="2" charset="2"/>
              <a:buNone/>
              <a:defRPr/>
            </a:pPr>
            <a:r>
              <a:rPr lang="en-US" altLang="en-US" sz="2400" dirty="0"/>
              <a:t>The scope of the saturated fat systematic review and guideline was not limited by gender or sex, race, ethnicity, anthropometrics, or presence of co-morbidities. This guideline is for individuals living with and without cardiovascular disease, and the scope was not limited to adults with disorders of dyslipidemia. This EBNPG does not apply to children &lt;18 years of age. </a:t>
            </a:r>
            <a:endParaRPr lang="en-US" altLang="en-US" sz="2400" baseline="30000" dirty="0"/>
          </a:p>
        </p:txBody>
      </p:sp>
      <p:sp>
        <p:nvSpPr>
          <p:cNvPr id="21507" name="Title 5">
            <a:extLst>
              <a:ext uri="{FF2B5EF4-FFF2-40B4-BE49-F238E27FC236}">
                <a16:creationId xmlns:a16="http://schemas.microsoft.com/office/drawing/2014/main" id="{217AB778-3BCE-2CDC-4DBC-45E3521B3BAD}"/>
              </a:ext>
            </a:extLst>
          </p:cNvPr>
          <p:cNvSpPr>
            <a:spLocks noGrp="1"/>
          </p:cNvSpPr>
          <p:nvPr>
            <p:ph type="title"/>
          </p:nvPr>
        </p:nvSpPr>
        <p:spPr/>
        <p:txBody>
          <a:bodyPr/>
          <a:lstStyle/>
          <a:p>
            <a:pPr>
              <a:defRPr/>
            </a:pPr>
            <a:r>
              <a:rPr lang="en-US" altLang="en-US" sz="3200" b="1" dirty="0">
                <a:solidFill>
                  <a:schemeClr val="bg1">
                    <a:lumMod val="50000"/>
                  </a:schemeClr>
                </a:solidFill>
              </a:rPr>
              <a:t>Target Population</a:t>
            </a:r>
          </a:p>
        </p:txBody>
      </p:sp>
      <p:sp>
        <p:nvSpPr>
          <p:cNvPr id="21508" name="Slide Number Placeholder 5">
            <a:extLst>
              <a:ext uri="{FF2B5EF4-FFF2-40B4-BE49-F238E27FC236}">
                <a16:creationId xmlns:a16="http://schemas.microsoft.com/office/drawing/2014/main" id="{1AB98528-6E4A-3952-2636-B359DB6A1C6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1C80746-4FD0-4F32-BC16-FE93BF9CC8BD}" type="slidenum">
              <a:rPr lang="en-US" altLang="en-US" sz="1200">
                <a:solidFill>
                  <a:srgbClr val="717171"/>
                </a:solidFill>
              </a:rPr>
              <a:pPr>
                <a:buFontTx/>
                <a:buNone/>
              </a:pPr>
              <a:t>4</a:t>
            </a:fld>
            <a:endParaRPr lang="en-US" altLang="en-US" sz="1200">
              <a:solidFill>
                <a:srgbClr val="717171"/>
              </a:solidFill>
            </a:endParaRPr>
          </a:p>
        </p:txBody>
      </p:sp>
      <p:sp>
        <p:nvSpPr>
          <p:cNvPr id="21509" name="TextBox 4">
            <a:extLst>
              <a:ext uri="{FF2B5EF4-FFF2-40B4-BE49-F238E27FC236}">
                <a16:creationId xmlns:a16="http://schemas.microsoft.com/office/drawing/2014/main" id="{31DB5E87-F110-4278-5B9F-FA29CA7438B8}"/>
              </a:ext>
            </a:extLst>
          </p:cNvPr>
          <p:cNvSpPr txBox="1">
            <a:spLocks noChangeArrowheads="1"/>
          </p:cNvSpPr>
          <p:nvPr/>
        </p:nvSpPr>
        <p:spPr bwMode="auto">
          <a:xfrm>
            <a:off x="304800" y="6488113"/>
            <a:ext cx="2608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9495BB5-CFFE-B1C5-68EF-E1E4B8CAB865}"/>
              </a:ext>
            </a:extLst>
          </p:cNvPr>
          <p:cNvSpPr>
            <a:spLocks noGrp="1" noRot="1" noChangeArrowheads="1"/>
          </p:cNvSpPr>
          <p:nvPr>
            <p:ph type="title"/>
          </p:nvPr>
        </p:nvSpPr>
        <p:spPr/>
        <p:txBody>
          <a:bodyPr/>
          <a:lstStyle/>
          <a:p>
            <a:pPr eaLnBrk="1" hangingPunct="1">
              <a:defRPr/>
            </a:pPr>
            <a:r>
              <a:rPr lang="en-US" altLang="en-US" b="1" dirty="0">
                <a:solidFill>
                  <a:schemeClr val="bg1">
                    <a:lumMod val="50000"/>
                  </a:schemeClr>
                </a:solidFill>
              </a:rPr>
              <a:t>Guideline Scope Characteristics</a:t>
            </a:r>
          </a:p>
        </p:txBody>
      </p:sp>
      <p:sp>
        <p:nvSpPr>
          <p:cNvPr id="22531" name="Rectangle 5">
            <a:extLst>
              <a:ext uri="{FF2B5EF4-FFF2-40B4-BE49-F238E27FC236}">
                <a16:creationId xmlns:a16="http://schemas.microsoft.com/office/drawing/2014/main" id="{1192DCC8-DBDB-8857-A0AD-6356B5CDA4AC}"/>
              </a:ext>
            </a:extLst>
          </p:cNvPr>
          <p:cNvSpPr>
            <a:spLocks noGrp="1" noChangeArrowheads="1"/>
          </p:cNvSpPr>
          <p:nvPr>
            <p:ph type="body" idx="4294967295"/>
          </p:nvPr>
        </p:nvSpPr>
        <p:spPr>
          <a:xfrm>
            <a:off x="457200" y="1066800"/>
            <a:ext cx="8110538" cy="4678363"/>
          </a:xfrm>
        </p:spPr>
        <p:txBody>
          <a:bodyPr/>
          <a:lstStyle/>
          <a:p>
            <a:pPr eaLnBrk="1" hangingPunct="1">
              <a:defRPr/>
            </a:pPr>
            <a:r>
              <a:rPr lang="en-US" altLang="en-US" sz="2000" b="1" dirty="0"/>
              <a:t>Guideline Category</a:t>
            </a:r>
            <a:endParaRPr lang="en-US" altLang="en-US" sz="2000" dirty="0"/>
          </a:p>
          <a:p>
            <a:pPr eaLnBrk="1" hangingPunct="1">
              <a:defRPr/>
            </a:pPr>
            <a:endParaRPr lang="en-US" altLang="en-US" sz="2000" b="1" dirty="0"/>
          </a:p>
          <a:p>
            <a:pPr eaLnBrk="1" hangingPunct="1">
              <a:defRPr/>
            </a:pPr>
            <a:r>
              <a:rPr lang="en-US" altLang="en-US" sz="2000" dirty="0"/>
              <a:t>These recommendations focus on the following major outcomes:</a:t>
            </a:r>
          </a:p>
          <a:p>
            <a:pPr eaLnBrk="1" hangingPunct="1">
              <a:buFont typeface="Arial" panose="020B0604020202020204" pitchFamily="34" charset="0"/>
              <a:buChar char="•"/>
              <a:defRPr/>
            </a:pPr>
            <a:r>
              <a:rPr lang="en-US" altLang="en-US" sz="2000" dirty="0"/>
              <a:t>Management</a:t>
            </a:r>
          </a:p>
          <a:p>
            <a:pPr eaLnBrk="1" hangingPunct="1">
              <a:buFont typeface="Arial" panose="020B0604020202020204" pitchFamily="34" charset="0"/>
              <a:buChar char="•"/>
              <a:defRPr/>
            </a:pPr>
            <a:r>
              <a:rPr lang="en-US" altLang="en-US" sz="2000" dirty="0"/>
              <a:t>Intervention</a:t>
            </a:r>
          </a:p>
          <a:p>
            <a:pPr eaLnBrk="1" hangingPunct="1">
              <a:buFont typeface="Arial" panose="020B0604020202020204" pitchFamily="34" charset="0"/>
              <a:buChar char="•"/>
              <a:defRPr/>
            </a:pPr>
            <a:r>
              <a:rPr lang="en-US" altLang="en-US" sz="2000" dirty="0"/>
              <a:t>Counseling</a:t>
            </a:r>
          </a:p>
          <a:p>
            <a:pPr eaLnBrk="1" hangingPunct="1">
              <a:buFont typeface="Arial" panose="020B0604020202020204" pitchFamily="34" charset="0"/>
              <a:buChar char="•"/>
              <a:defRPr/>
            </a:pPr>
            <a:endParaRPr lang="en-US" altLang="en-US" sz="2000" dirty="0"/>
          </a:p>
          <a:p>
            <a:pPr marL="0" indent="0" eaLnBrk="1" hangingPunct="1">
              <a:defRPr/>
            </a:pPr>
            <a:r>
              <a:rPr lang="en-US" altLang="en-US" sz="2000" b="1" dirty="0"/>
              <a:t>Clinical Specialty</a:t>
            </a:r>
            <a:endParaRPr lang="en-US" altLang="en-US" sz="2000" dirty="0"/>
          </a:p>
          <a:p>
            <a:pPr marL="0" indent="0" eaLnBrk="1" hangingPunct="1">
              <a:defRPr/>
            </a:pPr>
            <a:endParaRPr lang="en-US" sz="2000" dirty="0"/>
          </a:p>
          <a:p>
            <a:pPr marL="0" indent="0" eaLnBrk="1" hangingPunct="1">
              <a:defRPr/>
            </a:pPr>
            <a:r>
              <a:rPr lang="en-US" sz="2000" dirty="0"/>
              <a:t>Cardiology, Critical Care, Nutrition, Nursing, Preventive Medicine</a:t>
            </a:r>
            <a:endParaRPr lang="en-US" altLang="en-US" sz="2000" b="1" dirty="0"/>
          </a:p>
        </p:txBody>
      </p:sp>
      <p:sp>
        <p:nvSpPr>
          <p:cNvPr id="24580" name="Slide Number Placeholder 5">
            <a:extLst>
              <a:ext uri="{FF2B5EF4-FFF2-40B4-BE49-F238E27FC236}">
                <a16:creationId xmlns:a16="http://schemas.microsoft.com/office/drawing/2014/main" id="{68F25A38-D9BD-BC95-2B97-2D11C5F7350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8CF1459-6EB2-4C28-A63C-FA8892F6C63A}" type="slidenum">
              <a:rPr lang="en-US" altLang="en-US" sz="1200">
                <a:solidFill>
                  <a:srgbClr val="717171"/>
                </a:solidFill>
              </a:rPr>
              <a:pPr>
                <a:buFontTx/>
                <a:buNone/>
              </a:pPr>
              <a:t>5</a:t>
            </a:fld>
            <a:endParaRPr lang="en-US" altLang="en-US" sz="1200">
              <a:solidFill>
                <a:srgbClr val="717171"/>
              </a:solidFill>
            </a:endParaRPr>
          </a:p>
        </p:txBody>
      </p:sp>
      <p:sp>
        <p:nvSpPr>
          <p:cNvPr id="24581" name="TextBox 4">
            <a:extLst>
              <a:ext uri="{FF2B5EF4-FFF2-40B4-BE49-F238E27FC236}">
                <a16:creationId xmlns:a16="http://schemas.microsoft.com/office/drawing/2014/main" id="{A0B2F140-21F6-0A43-C490-4FA1BC9E338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8167F49-CC78-E47E-381B-8AB78BBC3851}"/>
              </a:ext>
            </a:extLst>
          </p:cNvPr>
          <p:cNvSpPr>
            <a:spLocks noGrp="1" noChangeArrowheads="1"/>
          </p:cNvSpPr>
          <p:nvPr>
            <p:ph type="body" idx="4294967295"/>
          </p:nvPr>
        </p:nvSpPr>
        <p:spPr>
          <a:xfrm>
            <a:off x="381000" y="914400"/>
            <a:ext cx="8229600" cy="4525963"/>
          </a:xfrm>
        </p:spPr>
        <p:txBody>
          <a:bodyPr/>
          <a:lstStyle/>
          <a:p>
            <a:r>
              <a:rPr lang="en-US" altLang="en-US" sz="1800"/>
              <a:t>Evidence-based nutrition practice guidelines are developed to help Registered Dietitians, practitioners, patients, families, and consumers make shared decisions about health care choices in specific clinical circumstances. If properly developed, communicated, and implemented, guidelines can improve care.</a:t>
            </a:r>
            <a:br>
              <a:rPr lang="en-US" altLang="en-US" sz="1800"/>
            </a:br>
            <a:endParaRPr lang="en-US" altLang="en-US" sz="1800"/>
          </a:p>
          <a:p>
            <a:r>
              <a:rPr lang="en-US" altLang="en-US" sz="1800"/>
              <a:t>While the evidence-based nutrition practice guideline represents a statement of promising practice based on the latest available evidence at the time of publication, the guideline is not intended to overrule professional judgment. Rather, it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buFont typeface="Wingdings" panose="05000000000000000000" pitchFamily="2" charset="2"/>
              <a:buNone/>
            </a:pPr>
            <a:endParaRPr lang="en-US" altLang="en-US" sz="2200"/>
          </a:p>
        </p:txBody>
      </p:sp>
      <p:sp>
        <p:nvSpPr>
          <p:cNvPr id="25603" name="Slide Number Placeholder 4">
            <a:extLst>
              <a:ext uri="{FF2B5EF4-FFF2-40B4-BE49-F238E27FC236}">
                <a16:creationId xmlns:a16="http://schemas.microsoft.com/office/drawing/2014/main" id="{6CEEF13E-5E4F-CA45-B536-7AD0EB9A98D0}"/>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CDF633DD-E3FB-43EE-893A-58D16059C928}" type="slidenum">
              <a:rPr lang="en-US" altLang="en-US" sz="1200">
                <a:solidFill>
                  <a:srgbClr val="717171"/>
                </a:solidFill>
                <a:latin typeface="Arial" panose="020B0604020202020204" pitchFamily="34" charset="0"/>
              </a:rPr>
              <a:pPr>
                <a:buFontTx/>
                <a:buNone/>
              </a:pPr>
              <a:t>6</a:t>
            </a:fld>
            <a:endParaRPr lang="en-US" altLang="en-US" sz="1200">
              <a:solidFill>
                <a:srgbClr val="717171"/>
              </a:solidFill>
              <a:latin typeface="Arial" panose="020B0604020202020204" pitchFamily="34" charset="0"/>
            </a:endParaRPr>
          </a:p>
        </p:txBody>
      </p:sp>
      <p:sp>
        <p:nvSpPr>
          <p:cNvPr id="25604" name="Title 7">
            <a:extLst>
              <a:ext uri="{FF2B5EF4-FFF2-40B4-BE49-F238E27FC236}">
                <a16:creationId xmlns:a16="http://schemas.microsoft.com/office/drawing/2014/main" id="{3A0DC36C-8E83-1A5A-6A38-34A5AECDE8D7}"/>
              </a:ext>
            </a:extLst>
          </p:cNvPr>
          <p:cNvSpPr>
            <a:spLocks noGrp="1"/>
          </p:cNvSpPr>
          <p:nvPr>
            <p:ph type="title"/>
          </p:nvPr>
        </p:nvSpPr>
        <p:spPr/>
        <p:txBody>
          <a:bodyPr/>
          <a:lstStyle/>
          <a:p>
            <a:pPr>
              <a:defRPr/>
            </a:pPr>
            <a:r>
              <a:rPr lang="en-US" altLang="en-US" sz="3200" b="1" dirty="0">
                <a:solidFill>
                  <a:schemeClr val="bg1">
                    <a:lumMod val="50000"/>
                  </a:schemeClr>
                </a:solidFill>
              </a:rPr>
              <a:t>Statement of Intent</a:t>
            </a:r>
          </a:p>
        </p:txBody>
      </p:sp>
      <p:sp>
        <p:nvSpPr>
          <p:cNvPr id="25605" name="TextBox 4">
            <a:extLst>
              <a:ext uri="{FF2B5EF4-FFF2-40B4-BE49-F238E27FC236}">
                <a16:creationId xmlns:a16="http://schemas.microsoft.com/office/drawing/2014/main" id="{A569B1A3-65F8-AC97-0EBB-AA91EAA7385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F9D8A04-1CDE-A273-F78E-A467273D76CA}"/>
              </a:ext>
            </a:extLst>
          </p:cNvPr>
          <p:cNvSpPr>
            <a:spLocks noGrp="1" noChangeArrowheads="1"/>
          </p:cNvSpPr>
          <p:nvPr>
            <p:ph type="body" idx="4294967295"/>
          </p:nvPr>
        </p:nvSpPr>
        <p:spPr>
          <a:xfrm>
            <a:off x="304800" y="1066800"/>
            <a:ext cx="8229600" cy="5029200"/>
          </a:xfrm>
        </p:spPr>
        <p:txBody>
          <a:bodyPr/>
          <a:lstStyle/>
          <a:p>
            <a:pPr eaLnBrk="1" hangingPunct="1">
              <a:lnSpc>
                <a:spcPct val="80000"/>
              </a:lnSpc>
              <a:buFont typeface="Wingdings" panose="05000000000000000000" pitchFamily="2" charset="2"/>
              <a:buNone/>
            </a:pPr>
            <a:r>
              <a:rPr lang="en-US" altLang="en-US" sz="2800"/>
              <a:t>While A.N.D. evidence-based nutrition practice guidelines represent a statement of best practice based on the latest available evidence at the time of publishing, they are </a:t>
            </a:r>
            <a:r>
              <a:rPr lang="en-US" altLang="en-US" sz="2800" b="1"/>
              <a:t>not</a:t>
            </a:r>
            <a:r>
              <a:rPr lang="en-US" altLang="en-US" sz="28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a:p>
        </p:txBody>
      </p:sp>
      <p:sp>
        <p:nvSpPr>
          <p:cNvPr id="26627" name="Slide Number Placeholder 4">
            <a:extLst>
              <a:ext uri="{FF2B5EF4-FFF2-40B4-BE49-F238E27FC236}">
                <a16:creationId xmlns:a16="http://schemas.microsoft.com/office/drawing/2014/main" id="{F0339129-9A98-760B-6174-88F331AC004F}"/>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E53E16E-BB11-4D09-8F0E-C420BC6A7DCD}" type="slidenum">
              <a:rPr lang="en-US" altLang="en-US" sz="1200">
                <a:solidFill>
                  <a:srgbClr val="717171"/>
                </a:solidFill>
                <a:latin typeface="Arial" panose="020B0604020202020204" pitchFamily="34" charset="0"/>
              </a:rPr>
              <a:pPr>
                <a:buFontTx/>
                <a:buNone/>
              </a:pPr>
              <a:t>7</a:t>
            </a:fld>
            <a:endParaRPr lang="en-US" altLang="en-US" sz="1200">
              <a:solidFill>
                <a:srgbClr val="717171"/>
              </a:solidFill>
              <a:latin typeface="Arial" panose="020B0604020202020204" pitchFamily="34" charset="0"/>
            </a:endParaRPr>
          </a:p>
        </p:txBody>
      </p:sp>
      <p:sp>
        <p:nvSpPr>
          <p:cNvPr id="26628" name="Title 7">
            <a:extLst>
              <a:ext uri="{FF2B5EF4-FFF2-40B4-BE49-F238E27FC236}">
                <a16:creationId xmlns:a16="http://schemas.microsoft.com/office/drawing/2014/main" id="{A702A599-6B4C-43A4-B6C7-0DB8F158C894}"/>
              </a:ext>
            </a:extLst>
          </p:cNvPr>
          <p:cNvSpPr>
            <a:spLocks noGrp="1"/>
          </p:cNvSpPr>
          <p:nvPr>
            <p:ph type="title"/>
          </p:nvPr>
        </p:nvSpPr>
        <p:spPr/>
        <p:txBody>
          <a:bodyPr/>
          <a:lstStyle/>
          <a:p>
            <a:pPr>
              <a:defRPr/>
            </a:pPr>
            <a:r>
              <a:rPr lang="en-US" altLang="en-US" b="1" dirty="0">
                <a:solidFill>
                  <a:schemeClr val="bg1">
                    <a:lumMod val="50000"/>
                  </a:schemeClr>
                </a:solidFill>
              </a:rPr>
              <a:t>Disclaimer</a:t>
            </a:r>
          </a:p>
        </p:txBody>
      </p:sp>
      <p:sp>
        <p:nvSpPr>
          <p:cNvPr id="26629" name="TextBox 4">
            <a:extLst>
              <a:ext uri="{FF2B5EF4-FFF2-40B4-BE49-F238E27FC236}">
                <a16:creationId xmlns:a16="http://schemas.microsoft.com/office/drawing/2014/main" id="{F5EA1633-0191-0E30-F880-5F58C01808C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08850A-360C-F565-9C24-14643815DE71}"/>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Guideline Rating </a:t>
            </a:r>
          </a:p>
        </p:txBody>
      </p:sp>
      <p:sp>
        <p:nvSpPr>
          <p:cNvPr id="28675" name="Rectangle 3">
            <a:extLst>
              <a:ext uri="{FF2B5EF4-FFF2-40B4-BE49-F238E27FC236}">
                <a16:creationId xmlns:a16="http://schemas.microsoft.com/office/drawing/2014/main" id="{1FA471DF-7414-419F-BAAE-4D867AD89A41}"/>
              </a:ext>
            </a:extLst>
          </p:cNvPr>
          <p:cNvSpPr>
            <a:spLocks noGrp="1" noChangeArrowheads="1"/>
          </p:cNvSpPr>
          <p:nvPr>
            <p:ph type="body" idx="4294967295"/>
          </p:nvPr>
        </p:nvSpPr>
        <p:spPr>
          <a:xfrm>
            <a:off x="457200" y="914400"/>
            <a:ext cx="8229600" cy="5317273"/>
          </a:xfrm>
        </p:spPr>
        <p:txBody>
          <a:bodyPr/>
          <a:lstStyle/>
          <a:p>
            <a:pPr eaLnBrk="1" hangingPunct="1">
              <a:lnSpc>
                <a:spcPct val="90000"/>
              </a:lnSpc>
              <a:buFont typeface="Wingdings" panose="05000000000000000000" pitchFamily="2" charset="2"/>
              <a:buNone/>
            </a:pPr>
            <a:r>
              <a:rPr lang="en-US" altLang="en-US" sz="2400" dirty="0"/>
              <a:t>Each Recommendation is Rated:</a:t>
            </a:r>
          </a:p>
          <a:p>
            <a:pPr lvl="1" eaLnBrk="1" hangingPunct="1">
              <a:lnSpc>
                <a:spcPct val="90000"/>
              </a:lnSpc>
              <a:buClr>
                <a:srgbClr val="CC9900"/>
              </a:buClr>
            </a:pPr>
            <a:r>
              <a:rPr lang="en-US" altLang="en-US" sz="2400" dirty="0">
                <a:solidFill>
                  <a:srgbClr val="CC9900"/>
                </a:solidFill>
              </a:rPr>
              <a:t>Strong, </a:t>
            </a:r>
          </a:p>
          <a:p>
            <a:pPr lvl="1" eaLnBrk="1" hangingPunct="1">
              <a:lnSpc>
                <a:spcPct val="90000"/>
              </a:lnSpc>
              <a:buClr>
                <a:srgbClr val="CC9900"/>
              </a:buClr>
            </a:pPr>
            <a:r>
              <a:rPr lang="en-US" altLang="en-US" sz="2400" dirty="0">
                <a:solidFill>
                  <a:srgbClr val="CC9900"/>
                </a:solidFill>
              </a:rPr>
              <a:t>Weak, or</a:t>
            </a:r>
          </a:p>
          <a:p>
            <a:pPr lvl="1" eaLnBrk="1" hangingPunct="1">
              <a:lnSpc>
                <a:spcPct val="90000"/>
              </a:lnSpc>
              <a:buClr>
                <a:srgbClr val="CC9900"/>
              </a:buClr>
            </a:pPr>
            <a:r>
              <a:rPr lang="en-US" altLang="en-US" sz="2400" dirty="0">
                <a:solidFill>
                  <a:srgbClr val="CC9900"/>
                </a:solidFill>
              </a:rPr>
              <a:t>Consensus</a:t>
            </a:r>
          </a:p>
          <a:p>
            <a:pPr eaLnBrk="1" hangingPunct="1">
              <a:lnSpc>
                <a:spcPct val="90000"/>
              </a:lnSpc>
              <a:buClr>
                <a:srgbClr val="CC9900"/>
              </a:buClr>
            </a:pPr>
            <a:endParaRPr lang="en-US" altLang="en-US" sz="2400" dirty="0">
              <a:solidFill>
                <a:srgbClr val="CC9900"/>
              </a:solidFill>
            </a:endParaRPr>
          </a:p>
          <a:p>
            <a:pPr eaLnBrk="1" hangingPunct="1">
              <a:lnSpc>
                <a:spcPct val="90000"/>
              </a:lnSpc>
              <a:buClr>
                <a:srgbClr val="CC9900"/>
              </a:buClr>
            </a:pPr>
            <a:r>
              <a:rPr lang="en-US" altLang="en-US" sz="2400" dirty="0"/>
              <a:t>Recommendation statements include terms:</a:t>
            </a:r>
          </a:p>
          <a:p>
            <a:pPr marL="915988" lvl="1" indent="-457200" eaLnBrk="1" hangingPunct="1">
              <a:lnSpc>
                <a:spcPct val="90000"/>
              </a:lnSpc>
              <a:buClr>
                <a:srgbClr val="CC9900"/>
              </a:buClr>
            </a:pPr>
            <a:r>
              <a:rPr lang="en-US" altLang="en-US" sz="2400" dirty="0">
                <a:solidFill>
                  <a:srgbClr val="CC9900"/>
                </a:solidFill>
              </a:rPr>
              <a:t>“Recommend/should” (Strong)</a:t>
            </a:r>
          </a:p>
          <a:p>
            <a:pPr marL="915988" lvl="1" indent="-457200" eaLnBrk="1" hangingPunct="1">
              <a:lnSpc>
                <a:spcPct val="90000"/>
              </a:lnSpc>
              <a:buClr>
                <a:srgbClr val="CC9900"/>
              </a:buClr>
            </a:pPr>
            <a:r>
              <a:rPr lang="en-US" altLang="en-US" sz="2400" dirty="0">
                <a:solidFill>
                  <a:srgbClr val="CC9900"/>
                </a:solidFill>
              </a:rPr>
              <a:t>“Suggest/may” (Weak)</a:t>
            </a:r>
          </a:p>
          <a:p>
            <a:pPr marL="915988" lvl="1" indent="-457200" eaLnBrk="1" hangingPunct="1">
              <a:lnSpc>
                <a:spcPct val="90000"/>
              </a:lnSpc>
              <a:buClr>
                <a:srgbClr val="CC9900"/>
              </a:buClr>
            </a:pPr>
            <a:r>
              <a:rPr lang="en-US" altLang="en-US" sz="2400" dirty="0">
                <a:solidFill>
                  <a:srgbClr val="CC9900"/>
                </a:solidFill>
              </a:rPr>
              <a:t>“It is reasonable” (Consensus)</a:t>
            </a:r>
            <a:br>
              <a:rPr lang="en-US" altLang="en-US" sz="2400" dirty="0">
                <a:solidFill>
                  <a:srgbClr val="CC9900"/>
                </a:solidFill>
              </a:rPr>
            </a:br>
            <a:endParaRPr lang="en-US" altLang="en-US" sz="2400" dirty="0">
              <a:solidFill>
                <a:srgbClr val="CC9900"/>
              </a:solidFill>
            </a:endParaRPr>
          </a:p>
          <a:p>
            <a:pPr marL="0" indent="-1588" eaLnBrk="1" hangingPunct="1">
              <a:lnSpc>
                <a:spcPct val="90000"/>
              </a:lnSpc>
              <a:buClr>
                <a:srgbClr val="CC9900"/>
              </a:buClr>
            </a:pPr>
            <a:r>
              <a:rPr lang="en-US" altLang="en-US" sz="2400" dirty="0"/>
              <a:t>Each Recommendation Statement is:</a:t>
            </a:r>
          </a:p>
          <a:p>
            <a:pPr lvl="1" eaLnBrk="1" hangingPunct="1">
              <a:lnSpc>
                <a:spcPct val="90000"/>
              </a:lnSpc>
              <a:buClr>
                <a:srgbClr val="CC9900"/>
              </a:buClr>
            </a:pPr>
            <a:r>
              <a:rPr lang="en-US" altLang="en-US" sz="2400" dirty="0">
                <a:solidFill>
                  <a:srgbClr val="CC9900"/>
                </a:solidFill>
              </a:rPr>
              <a:t>Conditional or</a:t>
            </a:r>
          </a:p>
          <a:p>
            <a:pPr lvl="1" eaLnBrk="1" hangingPunct="1">
              <a:lnSpc>
                <a:spcPct val="90000"/>
              </a:lnSpc>
              <a:buClr>
                <a:srgbClr val="CC9900"/>
              </a:buClr>
            </a:pPr>
            <a:r>
              <a:rPr lang="en-US" altLang="en-US" sz="2400" dirty="0">
                <a:solidFill>
                  <a:srgbClr val="CC9900"/>
                </a:solidFill>
              </a:rPr>
              <a:t>Imperative</a:t>
            </a:r>
          </a:p>
        </p:txBody>
      </p:sp>
      <p:sp>
        <p:nvSpPr>
          <p:cNvPr id="28676" name="Slide Number Placeholder 4">
            <a:extLst>
              <a:ext uri="{FF2B5EF4-FFF2-40B4-BE49-F238E27FC236}">
                <a16:creationId xmlns:a16="http://schemas.microsoft.com/office/drawing/2014/main" id="{45AFBFBD-EF12-A43C-758F-B57B765D30A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B0AF9360-980D-4817-8C8C-22D1CB957E90}" type="slidenum">
              <a:rPr lang="en-US" altLang="en-US" sz="1200">
                <a:solidFill>
                  <a:srgbClr val="717171"/>
                </a:solidFill>
                <a:latin typeface="Arial" panose="020B0604020202020204" pitchFamily="34" charset="0"/>
              </a:rPr>
              <a:pPr>
                <a:buFontTx/>
                <a:buNone/>
              </a:pPr>
              <a:t>8</a:t>
            </a:fld>
            <a:endParaRPr lang="en-US" altLang="en-US" sz="1200">
              <a:solidFill>
                <a:srgbClr val="717171"/>
              </a:solidFill>
              <a:latin typeface="Arial" panose="020B0604020202020204" pitchFamily="34" charset="0"/>
            </a:endParaRPr>
          </a:p>
        </p:txBody>
      </p:sp>
      <p:sp>
        <p:nvSpPr>
          <p:cNvPr id="28677" name="TextBox 4">
            <a:extLst>
              <a:ext uri="{FF2B5EF4-FFF2-40B4-BE49-F238E27FC236}">
                <a16:creationId xmlns:a16="http://schemas.microsoft.com/office/drawing/2014/main" id="{B828C287-6386-F911-8705-A58C8B1EC5D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FECE556F-7FEE-58BB-2019-ABCAD6B9EB8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5CC90A6-BE06-4A1F-A2FF-8EEC6724A9FD}" type="slidenum">
              <a:rPr lang="en-US" altLang="en-US" sz="1200">
                <a:solidFill>
                  <a:srgbClr val="717171"/>
                </a:solidFill>
                <a:latin typeface="Arial" panose="020B0604020202020204" pitchFamily="34" charset="0"/>
              </a:rPr>
              <a:pPr>
                <a:buFontTx/>
                <a:buNone/>
              </a:pPr>
              <a:t>9</a:t>
            </a:fld>
            <a:endParaRPr lang="en-US" altLang="en-US" sz="1200">
              <a:solidFill>
                <a:srgbClr val="717171"/>
              </a:solidFill>
              <a:latin typeface="Arial" panose="020B0604020202020204" pitchFamily="34" charset="0"/>
            </a:endParaRPr>
          </a:p>
        </p:txBody>
      </p:sp>
      <p:sp>
        <p:nvSpPr>
          <p:cNvPr id="31747" name="Rectangle 2">
            <a:extLst>
              <a:ext uri="{FF2B5EF4-FFF2-40B4-BE49-F238E27FC236}">
                <a16:creationId xmlns:a16="http://schemas.microsoft.com/office/drawing/2014/main" id="{FBD6F713-F6E8-329B-F3A4-3F0D1248C5A8}"/>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31770" name="Text Box 33">
            <a:extLst>
              <a:ext uri="{FF2B5EF4-FFF2-40B4-BE49-F238E27FC236}">
                <a16:creationId xmlns:a16="http://schemas.microsoft.com/office/drawing/2014/main" id="{45E3055F-394B-FDB7-24DB-B4A25CB6A1D5}"/>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31771" name="Text Box 34">
            <a:extLst>
              <a:ext uri="{FF2B5EF4-FFF2-40B4-BE49-F238E27FC236}">
                <a16:creationId xmlns:a16="http://schemas.microsoft.com/office/drawing/2014/main" id="{8DEB2359-E0F0-AD28-B11D-F840F46360BA}"/>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2" name="Text Box 35">
            <a:extLst>
              <a:ext uri="{FF2B5EF4-FFF2-40B4-BE49-F238E27FC236}">
                <a16:creationId xmlns:a16="http://schemas.microsoft.com/office/drawing/2014/main" id="{4C654702-1F51-3D0E-4708-88E4F3F7AF25}"/>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3" name="Text Box 36">
            <a:extLst>
              <a:ext uri="{FF2B5EF4-FFF2-40B4-BE49-F238E27FC236}">
                <a16:creationId xmlns:a16="http://schemas.microsoft.com/office/drawing/2014/main" id="{EC9B6DC3-0395-3EE9-DE13-068D6F648D34}"/>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9" name="Title 1">
            <a:extLst>
              <a:ext uri="{FF2B5EF4-FFF2-40B4-BE49-F238E27FC236}">
                <a16:creationId xmlns:a16="http://schemas.microsoft.com/office/drawing/2014/main" id="{CCB0F917-95F4-816F-2F98-7B5B4C2518A6}"/>
              </a:ext>
            </a:extLst>
          </p:cNvPr>
          <p:cNvSpPr txBox="1">
            <a:spLocks/>
          </p:cNvSpPr>
          <p:nvPr/>
        </p:nvSpPr>
        <p:spPr>
          <a:xfrm>
            <a:off x="228600" y="350838"/>
            <a:ext cx="8229600" cy="563562"/>
          </a:xfrm>
          <a:prstGeom prst="rect">
            <a:avLst/>
          </a:prstGeom>
        </p:spPr>
        <p:txBody>
          <a:bodyPr/>
          <a:lstStyle/>
          <a:p>
            <a:pPr>
              <a:defRPr/>
            </a:pPr>
            <a:r>
              <a:rPr lang="en-US" sz="2800" b="1" dirty="0">
                <a:solidFill>
                  <a:schemeClr val="bg1">
                    <a:lumMod val="50000"/>
                  </a:schemeClr>
                </a:solidFill>
                <a:latin typeface="Tahoma" pitchFamily="34" charset="0"/>
                <a:ea typeface="+mj-ea"/>
                <a:cs typeface="Tahoma" pitchFamily="34" charset="0"/>
              </a:rPr>
              <a:t>Recommendation Translation</a:t>
            </a:r>
          </a:p>
        </p:txBody>
      </p:sp>
      <p:sp>
        <p:nvSpPr>
          <p:cNvPr id="31775" name="TextBox 4">
            <a:extLst>
              <a:ext uri="{FF2B5EF4-FFF2-40B4-BE49-F238E27FC236}">
                <a16:creationId xmlns:a16="http://schemas.microsoft.com/office/drawing/2014/main" id="{2C980288-6CAE-5FEA-5A93-6CB492606DC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2023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BEA61E03-3FA0-21FA-B3C1-A9E906B552D5}"/>
              </a:ext>
            </a:extLst>
          </p:cNvPr>
          <p:cNvPicPr>
            <a:picLocks noChangeAspect="1"/>
          </p:cNvPicPr>
          <p:nvPr/>
        </p:nvPicPr>
        <p:blipFill>
          <a:blip r:embed="rId3"/>
          <a:stretch>
            <a:fillRect/>
          </a:stretch>
        </p:blipFill>
        <p:spPr>
          <a:xfrm>
            <a:off x="444190" y="1219200"/>
            <a:ext cx="8205772" cy="4419600"/>
          </a:xfrm>
          <a:prstGeom prst="rect">
            <a:avLst/>
          </a:prstGeom>
        </p:spPr>
      </p:pic>
    </p:spTree>
  </p:cSld>
  <p:clrMapOvr>
    <a:masterClrMapping/>
  </p:clrMapOvr>
  <p:transition/>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1611</TotalTime>
  <Words>1957</Words>
  <Application>Microsoft Office PowerPoint</Application>
  <PresentationFormat>On-screen Show (4:3)</PresentationFormat>
  <Paragraphs>230</Paragraphs>
  <Slides>27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Times New Roman</vt:lpstr>
      <vt:lpstr>Gill Sans</vt:lpstr>
      <vt:lpstr>Calibri</vt:lpstr>
      <vt:lpstr>Myriad Pro</vt:lpstr>
      <vt:lpstr>Tahoma</vt:lpstr>
      <vt:lpstr>arial</vt:lpstr>
      <vt:lpstr>Wingdings</vt:lpstr>
      <vt:lpstr>ADA PowerPoint Template (10-23)</vt:lpstr>
      <vt:lpstr> ADA General Layouts</vt:lpstr>
      <vt:lpstr>PowerPoint Presentation</vt:lpstr>
      <vt:lpstr>Definition</vt:lpstr>
      <vt:lpstr>Overall Guideline Objective</vt:lpstr>
      <vt:lpstr>Target Population</vt:lpstr>
      <vt:lpstr>Guideline Scope Characteristics</vt:lpstr>
      <vt:lpstr>Statement of Intent</vt:lpstr>
      <vt:lpstr>Disclaimer</vt:lpstr>
      <vt:lpstr>Guideline Rating </vt:lpstr>
      <vt:lpstr>PowerPoint Presentation</vt:lpstr>
      <vt:lpstr>PowerPoint Presentation</vt:lpstr>
      <vt:lpstr>Conditional/Imperative</vt:lpstr>
      <vt:lpstr>Saturated Fat Topics</vt:lpstr>
      <vt:lpstr>PowerPoint Presentation</vt:lpstr>
      <vt:lpstr>PowerPoint Presentation</vt:lpstr>
      <vt:lpstr>DLMSF: Acronyms &amp; Abbreviations</vt:lpstr>
      <vt:lpstr>PowerPoint Presentation</vt:lpstr>
      <vt:lpstr>PowerPoint Presentation</vt:lpstr>
      <vt:lpstr>PowerPoint Presentation</vt:lpstr>
      <vt:lpstr>No Implied Endorsement</vt:lpstr>
      <vt:lpstr>PowerPoint Presentation</vt:lpstr>
      <vt:lpstr>Resources</vt:lpstr>
      <vt:lpstr>Guides</vt:lpstr>
      <vt:lpstr>PowerPoint Presentation</vt:lpstr>
      <vt:lpstr>Methods</vt:lpstr>
      <vt:lpstr>Disorders of Lipid Metabolism: Saturated Fat (2023) Team</vt:lpstr>
      <vt:lpstr>Major 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ggofis</dc:creator>
  <cp:lastModifiedBy>Antonia Acosta</cp:lastModifiedBy>
  <cp:revision>141</cp:revision>
  <dcterms:created xsi:type="dcterms:W3CDTF">2011-10-31T17:57:52Z</dcterms:created>
  <dcterms:modified xsi:type="dcterms:W3CDTF">2023-02-15T15:53:47Z</dcterms:modified>
</cp:coreProperties>
</file>